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sldIdLst>
    <p:sldId id="316" r:id="rId2"/>
    <p:sldId id="424" r:id="rId3"/>
    <p:sldId id="438" r:id="rId4"/>
    <p:sldId id="426" r:id="rId5"/>
    <p:sldId id="460" r:id="rId6"/>
    <p:sldId id="458" r:id="rId7"/>
    <p:sldId id="454" r:id="rId8"/>
    <p:sldId id="455" r:id="rId9"/>
    <p:sldId id="434" r:id="rId10"/>
    <p:sldId id="459" r:id="rId11"/>
    <p:sldId id="435" r:id="rId12"/>
    <p:sldId id="436" r:id="rId13"/>
    <p:sldId id="446" r:id="rId14"/>
    <p:sldId id="449" r:id="rId15"/>
    <p:sldId id="451" r:id="rId16"/>
    <p:sldId id="452" r:id="rId17"/>
    <p:sldId id="453" r:id="rId18"/>
    <p:sldId id="473" r:id="rId19"/>
    <p:sldId id="439" r:id="rId20"/>
    <p:sldId id="431" r:id="rId21"/>
    <p:sldId id="471" r:id="rId22"/>
    <p:sldId id="474" r:id="rId23"/>
    <p:sldId id="444" r:id="rId24"/>
    <p:sldId id="440" r:id="rId25"/>
    <p:sldId id="467" r:id="rId26"/>
    <p:sldId id="443" r:id="rId27"/>
    <p:sldId id="468" r:id="rId28"/>
    <p:sldId id="469" r:id="rId29"/>
    <p:sldId id="348" r:id="rId30"/>
    <p:sldId id="442" r:id="rId31"/>
    <p:sldId id="472" r:id="rId32"/>
    <p:sldId id="432" r:id="rId33"/>
    <p:sldId id="463" r:id="rId34"/>
    <p:sldId id="464" r:id="rId35"/>
    <p:sldId id="441" r:id="rId36"/>
    <p:sldId id="445" r:id="rId37"/>
    <p:sldId id="470" r:id="rId38"/>
    <p:sldId id="462" r:id="rId39"/>
    <p:sldId id="421" r:id="rId40"/>
  </p:sldIdLst>
  <p:sldSz cx="12192000" cy="6858000"/>
  <p:notesSz cx="6858000" cy="9144000"/>
  <p:embeddedFontLst>
    <p:embeddedFont>
      <p:font typeface="Pretendard" panose="02000503000000020004" pitchFamily="50" charset="-127"/>
      <p:regular r:id="rId42"/>
      <p:bold r:id="rId43"/>
    </p:embeddedFont>
    <p:embeddedFont>
      <p:font typeface="Pretendard ExtraBold" panose="02000903000000020004" pitchFamily="50" charset="-127"/>
      <p:bold r:id="rId44"/>
    </p:embeddedFont>
    <p:embeddedFont>
      <p:font typeface="Pretendard ExtraLight" panose="02000303000000020004" pitchFamily="50" charset="-127"/>
      <p:regular r:id="rId45"/>
    </p:embeddedFont>
    <p:embeddedFont>
      <p:font typeface="Pretendard Light" panose="02000403000000020004" pitchFamily="50" charset="-127"/>
      <p:regular r:id="rId46"/>
    </p:embeddedFont>
    <p:embeddedFont>
      <p:font typeface="Pretendard SemiBold" panose="02000703000000020004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B5E"/>
    <a:srgbClr val="5E2E5F"/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103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BF98-504F-4AB1-7A5C-54927CAE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D39B-3D03-B254-CF35-37248C460F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6D616F3-5903-01B0-6C2F-D7E4F6F8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AA732A2-C65F-DD23-50F9-D106BC97B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3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011C-9E23-1319-2469-29DB18B5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F50A532-1913-AFA2-8CDB-CD67908AA1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73354B-E430-DBF1-6152-E1384F60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BF6628-902C-4D12-7A72-15C30AB1B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9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461F-C4F3-0D0A-3F7F-84BA4FF3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F2F8C3-22EE-DCD1-94C2-BCC9F6F9AF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A12BB10-1876-79D9-387D-D05669473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D70F33A-BC5B-67B8-BFBA-C7EFA282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084BC-C17F-697D-4921-C6C9D22A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7EBC242-9C71-70A3-9292-C9A906960C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4E5BF3-D88E-BE6D-3D1A-B28AC0DAE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DBC398-57AA-010C-B61B-C004D5BC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4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3040-FEA5-FBE7-F934-13F0550A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0D5092-FC00-F104-DA67-CD49F0F3F4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56A165F-C711-DC7A-CEE0-3656A761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16BD3F2-3207-31F7-4D5F-945CA182A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3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312C-E1D5-098E-C644-7DF81815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36943CA-B4D7-9C64-C41B-24EAD6ECF5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EAC7FAC-D7AD-575F-D427-2B73A1B78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1A1C82-901D-D863-7C31-C57EA73B4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2AC2A-A678-061E-8B08-92A792EF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066EE3-4579-E4B4-0F1B-254CE974A7D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C5C8372-A8BE-A9CD-EBA6-EB8BE6C3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A9FF5B-BAD6-98AA-F5F7-3D835F56E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05BB-61CC-E282-64E9-AD06F313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2D354C9-4B19-CECC-2609-36C9D2F19F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EDA5B7D-18C1-3FC6-83C3-75017A2F8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26BC46D-D207-966B-8E1E-7F92E8113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0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7AC8-46F8-EFA2-2A92-5D011094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01E4A5-6D57-B1C6-7D7D-CFF6ACB1CA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F7D7DAC-78A2-0AFA-1D12-AE392149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7F20FDE-A119-FA83-5AC7-C4715466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4BEC-0826-B92E-185D-FAE1F57C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0A11E6-1EE6-9693-FC0F-C96D6D48CDA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0C09DD4-935C-8D61-2A68-1D861327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1C3B168-E979-382D-FBF8-836D5064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1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2F44-683A-197C-0B3F-C0728DC4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9B86118-B60A-D773-3132-0D96B40267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5626312-9D03-0665-8AD4-18E5716F4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795391-3AC5-052E-95E1-8E4CB0AAB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07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C985-305F-5BE5-5F72-98CF1A83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9705C4-650D-513D-020C-2E47C7F4B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2837D9-9620-5321-974E-626737EF6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BE49014-95B6-2662-DFCC-320F063E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4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4FCD-FCC6-7E5E-D786-DC5B2B3F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C043D9E-AA14-C9E6-BF34-D7CF8C286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CA855DE-8491-FE5D-8CFD-68C9520C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8A802F-E711-C690-4C0C-8F4D5559F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9C22-1774-A744-38E2-3D7C9BD9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8E5FFE-D03E-81E4-167A-845B53F040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A90A5A-87FE-A337-1074-FB9B0C4F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88225C6-75FE-42A1-E4D4-56AC2462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0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6E8-2B6D-5FEB-5005-F819807D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966BEFD-1F83-4752-AD48-0D109A664E6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397CC8A-2E42-34F5-B062-9148C6BE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A421C92-69A6-9A9F-9EF0-DCE23E24D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7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5C4B-75D2-B6AC-2046-2B0E2312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F98641-88F8-3CFB-A86E-85327F8079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CCB1C3-2E48-04EC-D8E9-2FE98CA94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EE567BE-13AE-FCC9-541C-F47B6A3C9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97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2F-174B-4DD9-312C-1381CA5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1A4EBD5-EAD3-07F6-B18D-A5B34ABED7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85689E7-356F-1D37-CBB0-C4E67052F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31A463-3B7A-7CBA-2181-4B8839FF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0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29EC-EB37-37DD-E0E0-27635862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1EBE567-6A01-C5B2-D335-FCE61D5001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ED141D1-ABC5-A88B-6B19-EAE48F53A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86FCC5-D690-B3BA-D2F4-5B45A87FD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BF66-373B-BF44-3C32-ADAD03D4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9D504E-2064-290A-E15F-2E8DCCEF788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3C3746-F7DE-E8E6-BBCF-676240ED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8DE32B0-7104-02A8-F9DD-CF39B4004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4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1148-4027-07FE-9F31-BB02856E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9173B5-4DF0-9A2C-D02B-4DC00A4E59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34155AE-8D70-0924-CC1D-91F8C5140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6D7C900-0A0D-B20D-5CBF-F572CF84D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31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2FF7-266D-F3A2-1C3D-02A99BCC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54EB71F-4920-ED09-D8E4-5EDDA6B458C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E82288-886E-A6E9-06D3-E236E3618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650FA5B-F254-97BC-82C0-A83A20159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98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953-3D1A-E3AF-8C1F-7F0A7676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3C8139-6FF9-9BC7-C9F5-1BE0E4287E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01E289E-05CB-638A-46EF-E85A03D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71E8A0C-6BAC-B4AF-1116-D9E0D499C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1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175-3EE1-79F3-D727-A440580D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9BB0B8-13AC-0F81-918C-F8565F8CF4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89984D2-60C8-3AD4-0D66-AEC902EF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636B5E8-697F-46E5-1D74-609789A03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532-72E9-C09C-49C2-853D0996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6E0B0C1-870B-38BC-781B-E001096C30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601038-9266-C95D-9A7D-3AC7414A0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A2EB2D-4929-6F02-C1EA-A031AF1D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7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7D95-F60D-4F67-3167-3F577A8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33A4B4E-0983-3CC3-D605-5791DAED7FF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1306656-0AA1-F8E1-3B80-2D47C8900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C996F73-F69B-C9C7-44BB-CA4A0A3D3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22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DD43-0860-7840-0639-0A7478EA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F951B4-6AC7-35E5-4F52-8C49325124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83A52E7-70AD-4EA7-1D2E-E29FCD183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1979C3-1E41-8304-C774-20EF6A2B2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55D8-C287-E235-DD07-69B2DBBB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4B0F961-EA67-4B61-FFBF-22F62AD088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E781CF-28F0-95F5-B852-99464F79D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0C476FC-FCAC-637F-4EA0-A743A8758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8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58BE-6377-F338-0B6F-7088218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2A213C-FB18-1AFD-1786-3C084F7BF2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6953FA-02CF-DCBF-58F1-017B7EA17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B5A5841-E5CC-B49A-56B2-F97C513CC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A706-279B-94E6-6D09-7E3046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443194B-AEEB-DFD4-96E3-743FA4A32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2DB5D6A-654D-3622-76F2-72312B5A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5EF8BE-808B-A1E3-206B-FE42F5DA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dkuopensource-sabu.github.io/frontend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02278-AE09-63B3-F0D9-B6DC8028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28C3CF-EE83-CADA-142F-C39D8B2C60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8FC75-B874-9513-F28C-5079E85C9CEB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45E37-1C33-CC43-7BA2-1C422E7C7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19761-1442-AEA8-1075-FBAF9109006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29B156-5A0A-15B4-9B0A-0FACF7F2E86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89E3C9-2CF4-2758-8A78-5D288621F1D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8994BF2A-B4A2-D6A2-2FBE-F2B4536852C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0CCD4D-4286-C02F-321E-A5E4355FBB24}"/>
              </a:ext>
            </a:extLst>
          </p:cNvPr>
          <p:cNvGrpSpPr/>
          <p:nvPr/>
        </p:nvGrpSpPr>
        <p:grpSpPr>
          <a:xfrm>
            <a:off x="1282811" y="1190452"/>
            <a:ext cx="3175488" cy="5395018"/>
            <a:chOff x="1404888" y="1319237"/>
            <a:chExt cx="3175488" cy="5395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2D02B7-A15D-D6E9-24C0-5C5DBC7B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88" y="1319237"/>
              <a:ext cx="3175488" cy="510541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75C7022-5657-E450-8720-66F5F54D8347}"/>
                </a:ext>
              </a:extLst>
            </p:cNvPr>
            <p:cNvSpPr txBox="1"/>
            <p:nvPr/>
          </p:nvSpPr>
          <p:spPr>
            <a:xfrm>
              <a:off x="2081273" y="6442514"/>
              <a:ext cx="1822718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b="1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gitmessage.txt</a:t>
              </a:r>
              <a:endParaRPr kumimoji="0" lang="ko-KR" altLang="en-US" sz="1500" b="1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EA813D-65C9-9AC6-6483-284C5C5AE97D}"/>
              </a:ext>
            </a:extLst>
          </p:cNvPr>
          <p:cNvGrpSpPr/>
          <p:nvPr/>
        </p:nvGrpSpPr>
        <p:grpSpPr>
          <a:xfrm>
            <a:off x="5743582" y="1716095"/>
            <a:ext cx="6065818" cy="4185232"/>
            <a:chOff x="5743582" y="1716095"/>
            <a:chExt cx="6065818" cy="4185232"/>
          </a:xfrm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2542D4BF-7B71-C8DD-69EE-ED1AEEF64F19}"/>
                </a:ext>
              </a:extLst>
            </p:cNvPr>
            <p:cNvSpPr/>
            <p:nvPr/>
          </p:nvSpPr>
          <p:spPr>
            <a:xfrm>
              <a:off x="5743582" y="1716095"/>
              <a:ext cx="6065818" cy="4185232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527D7B-642F-6C2E-B5B8-2614CB135891}"/>
                </a:ext>
              </a:extLst>
            </p:cNvPr>
            <p:cNvGrpSpPr/>
            <p:nvPr/>
          </p:nvGrpSpPr>
          <p:grpSpPr>
            <a:xfrm>
              <a:off x="6096000" y="2091212"/>
              <a:ext cx="5307780" cy="871905"/>
              <a:chOff x="6223820" y="2043009"/>
              <a:chExt cx="5307780" cy="871905"/>
            </a:xfrm>
          </p:grpSpPr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EED9277-ABD5-5429-0DA7-EEDAA44AAB20}"/>
                  </a:ext>
                </a:extLst>
              </p:cNvPr>
              <p:cNvSpPr txBox="1"/>
              <p:nvPr/>
            </p:nvSpPr>
            <p:spPr>
              <a:xfrm>
                <a:off x="6736263" y="2043009"/>
                <a:ext cx="4795337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gitmessage.txt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파일에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메시지 규칙에 맞는 템플릿을 제작하여 커맨드에서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‘git commit -m ~~~’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할 필요 없이 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구조 통일화 및 작성 용이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0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45F42D9-F03A-2B11-103F-7B3589307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3820" y="2076983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9BC945-6C10-988F-F0E0-D9F820A27BB7}"/>
                </a:ext>
              </a:extLst>
            </p:cNvPr>
            <p:cNvGrpSpPr/>
            <p:nvPr/>
          </p:nvGrpSpPr>
          <p:grpSpPr>
            <a:xfrm>
              <a:off x="6099517" y="3209859"/>
              <a:ext cx="5304263" cy="401978"/>
              <a:chOff x="6099517" y="3209859"/>
              <a:chExt cx="5304263" cy="401978"/>
            </a:xfrm>
          </p:grpSpPr>
          <p:sp>
            <p:nvSpPr>
              <p:cNvPr id="12" name="TextBox 44">
                <a:extLst>
                  <a:ext uri="{FF2B5EF4-FFF2-40B4-BE49-F238E27FC236}">
                    <a16:creationId xmlns:a16="http://schemas.microsoft.com/office/drawing/2014/main" id="{F53E65F0-77F9-BDCC-F9E7-7C3B7539625C}"/>
                  </a:ext>
                </a:extLst>
              </p:cNvPr>
              <p:cNvSpPr txBox="1"/>
              <p:nvPr/>
            </p:nvSpPr>
            <p:spPr>
              <a:xfrm>
                <a:off x="6608443" y="3266100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타입과 함께 제목 설정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89A0481-EEF5-053E-9F3F-D877392AA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099517" y="3209859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9ED65A-06C5-3E3E-DEFF-83EC48BCC983}"/>
                </a:ext>
              </a:extLst>
            </p:cNvPr>
            <p:cNvGrpSpPr/>
            <p:nvPr/>
          </p:nvGrpSpPr>
          <p:grpSpPr>
            <a:xfrm>
              <a:off x="6099517" y="4008620"/>
              <a:ext cx="5304263" cy="401978"/>
              <a:chOff x="6227337" y="2193050"/>
              <a:chExt cx="5304263" cy="401978"/>
            </a:xfrm>
          </p:grpSpPr>
          <p:sp>
            <p:nvSpPr>
              <p:cNvPr id="18" name="TextBox 44">
                <a:extLst>
                  <a:ext uri="{FF2B5EF4-FFF2-40B4-BE49-F238E27FC236}">
                    <a16:creationId xmlns:a16="http://schemas.microsoft.com/office/drawing/2014/main" id="{C684001D-4A17-31CB-ACFC-E260872726ED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본문에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무엇을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‘, 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왜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변경하였는지 상세히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9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0D548A16-4CEF-9A65-CE22-056BE40E0C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90BF35-7BB4-B651-3254-60D878C1F5C3}"/>
                </a:ext>
              </a:extLst>
            </p:cNvPr>
            <p:cNvGrpSpPr/>
            <p:nvPr/>
          </p:nvGrpSpPr>
          <p:grpSpPr>
            <a:xfrm>
              <a:off x="6099517" y="4807381"/>
              <a:ext cx="5304263" cy="401978"/>
              <a:chOff x="6227337" y="2193050"/>
              <a:chExt cx="5304263" cy="401978"/>
            </a:xfrm>
          </p:grpSpPr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F41A4D00-6B12-63EE-03D9-41CBD005174F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관련 이슈 번호 명시가 필요할 시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꼬릿말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3C3351E-FB09-046B-932C-99C687AA3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47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6FCC-45E4-CE13-A3DA-563493BA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4C6E2B-454E-9FAC-3454-216EDD94CD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F4B7-7219-A5B5-930B-EE00F07E148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이슈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943AEE-9A45-40E1-EBDD-7F6F3C7C1D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76AE-31CA-2F1E-C495-581EC705973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B26BB-1C49-90DC-CA8B-9012307A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850"/>
          <a:stretch/>
        </p:blipFill>
        <p:spPr>
          <a:xfrm>
            <a:off x="331120" y="1306503"/>
            <a:ext cx="4879977" cy="28082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EF60D3-4B58-0121-AB3E-4F76955CC5EC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6F18D9-0629-A14D-E02C-3F5E4E2CA3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02A45F3C-2750-3734-53BC-8FDF492F853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CE9013DE-47E2-94BA-B5E3-6A6F39EB237F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940C8E-7995-D088-CBEA-BA80902AF7DA}"/>
              </a:ext>
            </a:extLst>
          </p:cNvPr>
          <p:cNvGrpSpPr/>
          <p:nvPr/>
        </p:nvGrpSpPr>
        <p:grpSpPr>
          <a:xfrm>
            <a:off x="6227337" y="2243777"/>
            <a:ext cx="5304263" cy="401978"/>
            <a:chOff x="6227337" y="2193050"/>
            <a:chExt cx="5304263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788C5DE-0B55-19C5-7FB4-5F4E39D5EF4A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작성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06156D3-5DF6-42CB-5463-14E567319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39C5FA1-BAB3-AA5E-947E-EE2B2138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0" y="4271995"/>
            <a:ext cx="5017628" cy="2296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7024E9-4362-8FFE-D006-1BADBCADE375}"/>
              </a:ext>
            </a:extLst>
          </p:cNvPr>
          <p:cNvGrpSpPr/>
          <p:nvPr/>
        </p:nvGrpSpPr>
        <p:grpSpPr>
          <a:xfrm>
            <a:off x="6227337" y="3088353"/>
            <a:ext cx="5304263" cy="401978"/>
            <a:chOff x="6227337" y="2193050"/>
            <a:chExt cx="5304263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A1DDB65-58D6-D98E-BA48-2EBE150010B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템플릿을 지정하여 이슈 작성 시 구조 통일화 및 작성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B94F89-FC20-61A0-228B-6B95646AE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098B72-1DA5-6747-008A-AEDECA8E2D6E}"/>
              </a:ext>
            </a:extLst>
          </p:cNvPr>
          <p:cNvGrpSpPr/>
          <p:nvPr/>
        </p:nvGrpSpPr>
        <p:grpSpPr>
          <a:xfrm>
            <a:off x="6227337" y="3932929"/>
            <a:ext cx="5304263" cy="401978"/>
            <a:chOff x="6227337" y="2193050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B537EBD-9DC2-803D-C9F1-71B9D039A2D3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커밋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타입과 동일하게 이슈 타입과 함께 제목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EBBC5DA-5303-BF0E-897A-3F64FF6EC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C094CA-EBA5-378A-D6F7-546D661F026A}"/>
              </a:ext>
            </a:extLst>
          </p:cNvPr>
          <p:cNvGrpSpPr/>
          <p:nvPr/>
        </p:nvGrpSpPr>
        <p:grpSpPr>
          <a:xfrm>
            <a:off x="6227337" y="4777505"/>
            <a:ext cx="5304263" cy="401978"/>
            <a:chOff x="6227337" y="2193050"/>
            <a:chExt cx="5304263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9D2523E-0FD9-C3E9-1E37-10B0A0F5A49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본문에 논의할 내용 및 어떤 작업을 할 것인지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작업 항목 나열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463BF60-8724-F16F-FFD4-DCE102293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2D7BA-01D7-F926-55D8-1749384F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0DF1593-9E18-D9DE-4923-7CDD5C277B7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B5A87D-B625-EDAB-267E-49AF326B3DB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40155-CBE1-B521-2F05-0B9B0ACA703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9A55-75BB-28DA-53C6-640EDBAC24D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4B6CBD-28B4-0D44-4C40-D5423D7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2" y="1587240"/>
            <a:ext cx="5535045" cy="42130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2FB0B-CA0E-8D0D-2B17-91675DFB2252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5A7C0D3-5F81-D1F1-7A9A-8101DD3BEC31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0696C0-FAAB-BB48-B232-D52744E1B925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23" name="TextBox 44">
                <a:extLst>
                  <a:ext uri="{FF2B5EF4-FFF2-40B4-BE49-F238E27FC236}">
                    <a16:creationId xmlns:a16="http://schemas.microsoft.com/office/drawing/2014/main" id="{4F00B1F1-A47F-1EBC-FD39-2B1CB2C60C97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FD78C4-B35B-2A10-B15D-AA2E80A3FF5C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419518-F71A-0F31-6D7E-D937DFD80CF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74EFF5-6897-5E35-4CC4-103CA8507BF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BC13260B-9D9E-0470-15A6-3D335C21E8C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A3F18-F564-2530-43D9-258904EA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245130-DCE7-62DD-9E57-C7F97FB4F81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3DA6DA-C297-D16A-6F14-9D2E78CD80E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0982DD-2978-E893-09EC-0FDABBB297A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66C2E-E8B1-B685-1D4E-55B29266376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A69E52-F6CD-8004-4153-6378166E89C1}"/>
              </a:ext>
            </a:extLst>
          </p:cNvPr>
          <p:cNvGrpSpPr>
            <a:grpSpLocks noChangeAspect="1"/>
          </p:cNvGrpSpPr>
          <p:nvPr/>
        </p:nvGrpSpPr>
        <p:grpSpPr>
          <a:xfrm>
            <a:off x="6984085" y="1724202"/>
            <a:ext cx="3577978" cy="3952698"/>
            <a:chOff x="8696523" y="1931785"/>
            <a:chExt cx="2819794" cy="31151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531C3E-BC1C-3D77-4A51-4C5AA0495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523" y="1931785"/>
              <a:ext cx="2819794" cy="31151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C7B838-4EF0-D258-8C36-3D6BEDCD82F4}"/>
                </a:ext>
              </a:extLst>
            </p:cNvPr>
            <p:cNvSpPr/>
            <p:nvPr/>
          </p:nvSpPr>
          <p:spPr>
            <a:xfrm>
              <a:off x="8903602" y="3774208"/>
              <a:ext cx="2466001" cy="3001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524F7-B306-F19E-7795-FB4B30CB1549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6F638A5-9B33-E458-77B1-97DDD9379C68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A9AADD6-A401-7AFF-CA6F-62F6B70B0497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BDE80201-830B-BB0F-E9FE-0C103BED7796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19F1AE-D235-D907-C78D-332325A2A0D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2.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684E89-BF23-6132-1933-92478D4BA72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648398-F3E4-912D-403F-7646B761CB8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53C31955-9A2E-3C7D-2F44-C4EDD0EA5D3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0F952-D049-4888-D681-E3870686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810027-C6EE-6AEF-1D34-140383449E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CDC4E-75FE-231C-CD43-974742DD3BB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1D894-5E6E-69A2-4E07-6B5996EB33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17D93-39AC-256D-D46B-F77F0024A2B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F9281D-28C1-BABF-7F66-F4CA266B386A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A9DAFFD6-F8F2-56F6-61FB-14552201451F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AE7FCC-54A5-D1F3-F583-9D214DC449A3}"/>
                </a:ext>
              </a:extLst>
            </p:cNvPr>
            <p:cNvGrpSpPr/>
            <p:nvPr/>
          </p:nvGrpSpPr>
          <p:grpSpPr>
            <a:xfrm>
              <a:off x="534988" y="3081702"/>
              <a:ext cx="4722812" cy="762453"/>
              <a:chOff x="1654189" y="1442006"/>
              <a:chExt cx="4722812" cy="762453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52464780-7031-F972-ECAC-241068AEBC92}"/>
                  </a:ext>
                </a:extLst>
              </p:cNvPr>
              <p:cNvSpPr txBox="1"/>
              <p:nvPr/>
            </p:nvSpPr>
            <p:spPr>
              <a:xfrm>
                <a:off x="2138939" y="1442006"/>
                <a:ext cx="4238062" cy="7624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8450C5-BCA1-D99D-6015-CE44211CCD86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B893D2-61E8-7800-78E5-E865CB2D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20" y="3307103"/>
            <a:ext cx="4520692" cy="2689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51BD71-51F0-10F4-9A76-EE7F26D78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08" y="1321466"/>
            <a:ext cx="4520692" cy="1802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5F381-BD84-6A1F-6BC0-B8A06516ABC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B636FC-C6B1-F160-6BC6-3ECAFFF35AD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51976289-F639-6225-3E33-6D7710700C5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32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F7166-81D8-AC38-C9B4-89B3E4C5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465B464-2332-FC07-1C95-77E35EF0C74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61CC7-A32F-681C-FF90-F6B8D194DCF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481-27EF-40E9-3514-D6C658682B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2023-609B-1EF8-06B1-5AF40EA2C5F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BF067-6C4C-E21A-5D2F-3574078A36FE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D810A719-7B3A-2BDD-A1FE-7602EA65AE3E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C3070D-2712-4283-1B8C-3DDA3AC65A6B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30102F60-BD6B-9EC6-FEC0-16C26E626B25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05AFF-6647-012D-4B19-BADDB649FB24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4.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45DF5C5-A3D4-46B6-8D81-E5942487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77" y="1931785"/>
            <a:ext cx="5610814" cy="305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0B5465-1870-6DF2-013D-82F9EF6359C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749791-F64A-9B51-5BAD-2D4C24021B2D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728AD11-AFD0-4BF9-01FC-D162065BFBA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1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A5E7D-83C0-ECFF-E528-3E230FE1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478FFB-B294-C6C7-4202-741929EBF02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7A0FDA-D932-A147-974A-54B9CD74C5BD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F92E2-9D3A-101B-A53C-218808845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3720F-F56C-40B8-7B6F-169D1B6536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851303-2167-7319-ADE1-7B1470646BAF}"/>
              </a:ext>
            </a:extLst>
          </p:cNvPr>
          <p:cNvGrpSpPr/>
          <p:nvPr/>
        </p:nvGrpSpPr>
        <p:grpSpPr>
          <a:xfrm>
            <a:off x="573214" y="2700865"/>
            <a:ext cx="5342838" cy="1910453"/>
            <a:chOff x="270563" y="2700865"/>
            <a:chExt cx="5342838" cy="1910453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6B7A5EBE-D777-C068-30B6-C4405A44999E}"/>
                </a:ext>
              </a:extLst>
            </p:cNvPr>
            <p:cNvSpPr/>
            <p:nvPr/>
          </p:nvSpPr>
          <p:spPr>
            <a:xfrm>
              <a:off x="270563" y="2700865"/>
              <a:ext cx="5342838" cy="1910453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2E05AD-D947-2484-D6E6-557462A4CB55}"/>
                </a:ext>
              </a:extLst>
            </p:cNvPr>
            <p:cNvGrpSpPr/>
            <p:nvPr/>
          </p:nvGrpSpPr>
          <p:grpSpPr>
            <a:xfrm>
              <a:off x="534988" y="2809412"/>
              <a:ext cx="4924064" cy="1562672"/>
              <a:chOff x="1654189" y="1169716"/>
              <a:chExt cx="4924064" cy="1562672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E8C1B70B-D660-332A-244C-445834D725F5}"/>
                  </a:ext>
                </a:extLst>
              </p:cNvPr>
              <p:cNvSpPr txBox="1"/>
              <p:nvPr/>
            </p:nvSpPr>
            <p:spPr>
              <a:xfrm>
                <a:off x="2138939" y="1169716"/>
                <a:ext cx="4439314" cy="1562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Main </a:t>
                </a:r>
                <a:r>
                  <a:rPr lang="ko-KR" altLang="en-US" sz="20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브랜치에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대한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protection rule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적용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PR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786E41-EB33-6347-7691-C347B66CCCE9}"/>
                  </a:ext>
                </a:extLst>
              </p:cNvPr>
              <p:cNvSpPr txBox="1"/>
              <p:nvPr/>
            </p:nvSpPr>
            <p:spPr>
              <a:xfrm>
                <a:off x="1654189" y="1797164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5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E28BB-E550-3986-F1FB-20E12DD6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73" y="4469939"/>
            <a:ext cx="4484240" cy="22747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6E23E3-CA45-4730-AF20-E8ED961803F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525F6E-9133-1024-9FFA-8D04633F426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8C9C4F6-6E6D-74CF-F51B-76B354DF3F4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BE84097-4A12-1E15-6688-4335A19A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9" y="1244975"/>
            <a:ext cx="3756927" cy="3113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70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5E04-C33D-1D8D-8C01-960C7C91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676652D-1117-D9BA-144B-1D463142D0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D0E7C3-C1C9-DC48-8F21-702DAF1995D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관리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D56B67-43EC-93D0-55F6-853E0EA2E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54A7-CEE2-2C9B-05F6-84973AF6AF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23CA1E-EFBE-662C-FFD4-45E25ED010A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F21C2C-3FCE-7769-51F6-9D0BF84462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97CE256B-268F-46B7-0667-91FACFD48A4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3EC79C7B-DD58-1777-A8CE-C590D6D8CC0F}"/>
              </a:ext>
            </a:extLst>
          </p:cNvPr>
          <p:cNvSpPr/>
          <p:nvPr/>
        </p:nvSpPr>
        <p:spPr>
          <a:xfrm>
            <a:off x="5948516" y="2477728"/>
            <a:ext cx="5840361" cy="228273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5221A1-AB01-703D-1D0C-8E6D22B171E2}"/>
              </a:ext>
            </a:extLst>
          </p:cNvPr>
          <p:cNvGrpSpPr/>
          <p:nvPr/>
        </p:nvGrpSpPr>
        <p:grpSpPr>
          <a:xfrm>
            <a:off x="6260931" y="3027022"/>
            <a:ext cx="5396081" cy="401978"/>
            <a:chOff x="4373137" y="3819557"/>
            <a:chExt cx="5396081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3691688-38E2-E4E9-881D-2DB50DFFF1D4}"/>
                </a:ext>
              </a:extLst>
            </p:cNvPr>
            <p:cNvSpPr txBox="1"/>
            <p:nvPr/>
          </p:nvSpPr>
          <p:spPr>
            <a:xfrm>
              <a:off x="4869363" y="3853980"/>
              <a:ext cx="48998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SABU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워크스페이스를 개설하여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연동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3B8B866-B815-0190-08E8-69199A2CA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6AA769-E09B-CE6B-8048-D18FE4ACBE03}"/>
              </a:ext>
            </a:extLst>
          </p:cNvPr>
          <p:cNvGrpSpPr/>
          <p:nvPr/>
        </p:nvGrpSpPr>
        <p:grpSpPr>
          <a:xfrm>
            <a:off x="6260931" y="3648824"/>
            <a:ext cx="5396081" cy="571823"/>
            <a:chOff x="4373137" y="3703939"/>
            <a:chExt cx="5396081" cy="571823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E12EC42-053E-8CE1-6E62-FF82E86F1E23}"/>
                </a:ext>
              </a:extLst>
            </p:cNvPr>
            <p:cNvSpPr txBox="1"/>
            <p:nvPr/>
          </p:nvSpPr>
          <p:spPr>
            <a:xfrm>
              <a:off x="4869363" y="3703939"/>
              <a:ext cx="48998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에서 작업이 이루어지면 각자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통해 알림을 받고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이슈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코멘트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커밋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등 내용에 대해 확인 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778F5B69-A5DF-626E-AF77-9C599A6B4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A151A4-793A-AD12-D819-2506CAE1E6DB}"/>
              </a:ext>
            </a:extLst>
          </p:cNvPr>
          <p:cNvGrpSpPr/>
          <p:nvPr/>
        </p:nvGrpSpPr>
        <p:grpSpPr>
          <a:xfrm>
            <a:off x="534988" y="1319237"/>
            <a:ext cx="5118358" cy="5150582"/>
            <a:chOff x="534988" y="1319237"/>
            <a:chExt cx="5118358" cy="5150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7156F1-57DF-4BB1-CF16-3DD2AC31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988" y="1319237"/>
              <a:ext cx="5118358" cy="51505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43EA69-7D4B-FFA6-A31C-B0D7598C6BEE}"/>
                </a:ext>
              </a:extLst>
            </p:cNvPr>
            <p:cNvSpPr/>
            <p:nvPr/>
          </p:nvSpPr>
          <p:spPr>
            <a:xfrm>
              <a:off x="919163" y="1785938"/>
              <a:ext cx="1047750" cy="457192"/>
            </a:xfrm>
            <a:prstGeom prst="rect">
              <a:avLst/>
            </a:prstGeom>
            <a:solidFill>
              <a:srgbClr val="5B2B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99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68046-BDD1-73A1-0540-2795638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67D8-965D-D23E-A026-9BCA8B4626C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90F47-0F88-132D-B037-AFF75679E067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수집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모델링 계획</a:t>
            </a:r>
          </a:p>
        </p:txBody>
      </p:sp>
    </p:spTree>
    <p:extLst>
      <p:ext uri="{BB962C8B-B14F-4D97-AF65-F5344CB8AC3E}">
        <p14:creationId xmlns:p14="http://schemas.microsoft.com/office/powerpoint/2010/main" val="363940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GitHub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관리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4415913" cy="720000"/>
            <a:chOff x="2310812" y="1571785"/>
            <a:chExt cx="4415913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서비스 설계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Open Source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&amp;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모델링 계획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API </a:t>
              </a: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명세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와이어프레임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6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E7206-2179-C860-DD53-33613CA2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8DDF0E-1F57-212B-32C4-BE56AF3609C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DAFBDD-4C10-C6B1-1C3C-4FEAF7507160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59B42-7BC0-84BD-D74B-1FBB9AB395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0D17F-2FED-6319-1183-39E7A60520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9EEE7C-B869-0952-215C-120E9FAB8FB6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59AF0C-695A-70E5-6214-D9AB37101DBF}"/>
              </a:ext>
            </a:extLst>
          </p:cNvPr>
          <p:cNvGrpSpPr/>
          <p:nvPr/>
        </p:nvGrpSpPr>
        <p:grpSpPr>
          <a:xfrm>
            <a:off x="1629937" y="3805660"/>
            <a:ext cx="8932126" cy="871905"/>
            <a:chOff x="1629937" y="2241582"/>
            <a:chExt cx="8932126" cy="871905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8AD9D6B9-BE63-DF30-9DF1-4D4496C6F70A}"/>
                </a:ext>
              </a:extLst>
            </p:cNvPr>
            <p:cNvSpPr txBox="1"/>
            <p:nvPr/>
          </p:nvSpPr>
          <p:spPr>
            <a:xfrm>
              <a:off x="2126163" y="224158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date, open, close, high, low, volume,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adjClose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adjHigh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adjLow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adjOpen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adjVolume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divCash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splitFactor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날짜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거래량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현금 배당금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분할 비율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92E8CBDC-753D-F7B2-860F-A6EF75A5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B2E84-7F12-65FF-A06B-DF3F15820ECC}"/>
              </a:ext>
            </a:extLst>
          </p:cNvPr>
          <p:cNvGrpSpPr/>
          <p:nvPr/>
        </p:nvGrpSpPr>
        <p:grpSpPr>
          <a:xfrm>
            <a:off x="1629937" y="4935343"/>
            <a:ext cx="8932126" cy="871905"/>
            <a:chOff x="1629937" y="3372492"/>
            <a:chExt cx="8932126" cy="87190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47D32DC7-3F19-2489-D44F-9869FB00D020}"/>
                </a:ext>
              </a:extLst>
            </p:cNvPr>
            <p:cNvSpPr txBox="1"/>
            <p:nvPr/>
          </p:nvSpPr>
          <p:spPr>
            <a:xfrm>
              <a:off x="2126163" y="337249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SYMBOL,NAME,LAST PRICE,NET CHANGE,% CHANGE,DELTA,1 yr % CHANGE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티커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심볼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회사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절대적 변화폭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변동률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가격 변화량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 전 대비 변동률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5A46F090-4AAB-C015-AC3D-080C31F09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607456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3139F9-A841-1BF7-6CC1-3FAC66AB5929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8D2EAD-0B8E-EF56-FD76-1EC03F61ECE7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D50480B-1D94-3F21-C7B5-0AC60814CC8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438FE9-615E-D488-0B15-44463BA92462}"/>
              </a:ext>
            </a:extLst>
          </p:cNvPr>
          <p:cNvGrpSpPr/>
          <p:nvPr/>
        </p:nvGrpSpPr>
        <p:grpSpPr>
          <a:xfrm>
            <a:off x="1629937" y="1486704"/>
            <a:ext cx="8932126" cy="571823"/>
            <a:chOff x="1629937" y="3313382"/>
            <a:chExt cx="8932126" cy="571823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66B02C3-3127-AA56-5ED6-AA71E77C60C1}"/>
                </a:ext>
              </a:extLst>
            </p:cNvPr>
            <p:cNvSpPr txBox="1"/>
            <p:nvPr/>
          </p:nvSpPr>
          <p:spPr>
            <a:xfrm>
              <a:off x="2126163" y="3313382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우선적으로 클러스터링을 진행할 수 있도록 가격 지표부터 추출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그 후 추출 가능한 데이터를 논의 후 넣어보며 모델을 최적화 하는 것으로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24E76AC1-B7D4-6EBF-01B7-1A4365DF6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A46A5F-D7D8-AD6F-66A7-4C98FDDBD22E}"/>
              </a:ext>
            </a:extLst>
          </p:cNvPr>
          <p:cNvGrpSpPr/>
          <p:nvPr/>
        </p:nvGrpSpPr>
        <p:grpSpPr>
          <a:xfrm>
            <a:off x="1629937" y="2316304"/>
            <a:ext cx="8932126" cy="571823"/>
            <a:chOff x="1629937" y="3344077"/>
            <a:chExt cx="8932126" cy="571823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581A828B-3DAC-19E5-08A4-E2C9069073D5}"/>
                </a:ext>
              </a:extLst>
            </p:cNvPr>
            <p:cNvSpPr txBox="1"/>
            <p:nvPr/>
          </p:nvSpPr>
          <p:spPr>
            <a:xfrm>
              <a:off x="2126163" y="3344077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Alpha Vantage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+ 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데이터 수집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D87FE56-DEFB-E2BB-C3EF-9F2B9B033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3C61FE-E5F4-1217-B441-11C7A92B2B4F}"/>
              </a:ext>
            </a:extLst>
          </p:cNvPr>
          <p:cNvGrpSpPr/>
          <p:nvPr/>
        </p:nvGrpSpPr>
        <p:grpSpPr>
          <a:xfrm>
            <a:off x="1629937" y="3145904"/>
            <a:ext cx="8932126" cy="401978"/>
            <a:chOff x="1629937" y="3429000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18FC1E37-1956-5B0B-0E21-764B46203B62}"/>
                </a:ext>
              </a:extLst>
            </p:cNvPr>
            <p:cNvSpPr txBox="1"/>
            <p:nvPr/>
          </p:nvSpPr>
          <p:spPr>
            <a:xfrm>
              <a:off x="2126163" y="3494118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3,500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데이터 다운 필요 → 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3~4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일 소요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6044B629-B8D3-5E15-E977-8DF21041C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35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EB2D3-C7DE-FE25-1CE6-D274D158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9DCE55D-792F-9F08-C3A1-D3259E1B27C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594C0C-C85F-016C-BCD8-5AAABDB9306A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0EB114-0D03-76DF-A48E-89D1E5CEF0D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A804-3440-43A8-BE84-4155FF64530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9EE0DC-617B-EB5E-B030-2596249D7793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FE0D79-7CFF-486B-6298-787A49FF78CC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B46ACE8-3759-1DB8-F5C4-85A1B7D30EC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C6B5013-F2D5-BF14-9939-EF135788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" y="1138187"/>
            <a:ext cx="3651226" cy="51292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47A904-6CAB-7261-3BA8-ED3D8E29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51"/>
          <a:stretch/>
        </p:blipFill>
        <p:spPr>
          <a:xfrm>
            <a:off x="3220379" y="1661309"/>
            <a:ext cx="4168175" cy="5034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095335-84D6-1757-DC1B-031B329654D1}"/>
              </a:ext>
            </a:extLst>
          </p:cNvPr>
          <p:cNvSpPr txBox="1"/>
          <p:nvPr/>
        </p:nvSpPr>
        <p:spPr>
          <a:xfrm>
            <a:off x="7908601" y="3521646"/>
            <a:ext cx="3732086" cy="7624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500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ETF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데이터에 대한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완료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03E98-B373-C1FF-B894-78798CFA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11DAF471-5D5F-30E9-11C1-E3DF0E122BF1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5AFE343-F601-2C91-831F-B41153BF274F}"/>
              </a:ext>
            </a:extLst>
          </p:cNvPr>
          <p:cNvCxnSpPr/>
          <p:nvPr/>
        </p:nvCxnSpPr>
        <p:spPr>
          <a:xfrm>
            <a:off x="0" y="10169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4F29A-FE41-04D1-F4CA-28D49EC889F2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구현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989FA7-FCF7-4C21-78D4-1AB2C6BA52F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1621B-1099-79D9-2AB4-5B8E359AD7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25C2EC-44EF-A212-1B0C-3856724DDC1D}"/>
              </a:ext>
            </a:extLst>
          </p:cNvPr>
          <p:cNvGrpSpPr/>
          <p:nvPr/>
        </p:nvGrpSpPr>
        <p:grpSpPr>
          <a:xfrm>
            <a:off x="1629937" y="1605559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58FCCF75-BA16-0A0C-4A30-42C6E213D98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알고리즘 사용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AAFC1D1D-D08B-A631-3B6C-BD6390BE3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31903-BE08-DE94-23BD-C10D41CE3A7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8594-9405-37A5-CCD5-373BBC9E9793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4ACFFA9-C892-29CD-2DAA-D2B08670C2F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BB728E-2EB7-950D-CE03-034609D04A6A}"/>
              </a:ext>
            </a:extLst>
          </p:cNvPr>
          <p:cNvGrpSpPr/>
          <p:nvPr/>
        </p:nvGrpSpPr>
        <p:grpSpPr>
          <a:xfrm>
            <a:off x="1629937" y="2204874"/>
            <a:ext cx="8932126" cy="571823"/>
            <a:chOff x="2136931" y="2410219"/>
            <a:chExt cx="8932126" cy="571823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CEE1D3E4-15E2-B43B-CD69-8EBE402C27D3}"/>
                </a:ext>
              </a:extLst>
            </p:cNvPr>
            <p:cNvSpPr txBox="1"/>
            <p:nvPr/>
          </p:nvSpPr>
          <p:spPr>
            <a:xfrm>
              <a:off x="2633157" y="2410219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수집한 데이터 전체를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클러스터링을 적용한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종목이 어떠한 클러스터에 포함되는지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시각화하여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보여줄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A2DA9873-48BD-75ED-D403-9367A5A2E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87FCD8-E07A-4FCB-5FE3-F1EB53BE9E1C}"/>
              </a:ext>
            </a:extLst>
          </p:cNvPr>
          <p:cNvGrpSpPr/>
          <p:nvPr/>
        </p:nvGrpSpPr>
        <p:grpSpPr>
          <a:xfrm>
            <a:off x="1629937" y="2974034"/>
            <a:ext cx="8932126" cy="401978"/>
            <a:chOff x="2136931" y="2495142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46256D6-1A55-1599-84DB-D621D333480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차트 분석에 활용되는 지표인 이동 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거래량 등을 우선적으로 이용하여 클러스터링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AD3DAE4-1CC6-6A1D-7723-F13F5ECD9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A6BBF0-8611-C7D9-0D32-CC3AF995A8E3}"/>
              </a:ext>
            </a:extLst>
          </p:cNvPr>
          <p:cNvGrpSpPr/>
          <p:nvPr/>
        </p:nvGrpSpPr>
        <p:grpSpPr>
          <a:xfrm>
            <a:off x="1629937" y="3573349"/>
            <a:ext cx="8932126" cy="401978"/>
            <a:chOff x="2136931" y="2495142"/>
            <a:chExt cx="8932126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A2E33F8-E79C-26D4-3E64-06307944426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수집된 데이터 이상치 및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결측치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44EF5928-0657-1AB7-743E-CF3BC14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28D5B-6CA6-4018-6B81-7FF581B960D9}"/>
              </a:ext>
            </a:extLst>
          </p:cNvPr>
          <p:cNvGrpSpPr/>
          <p:nvPr/>
        </p:nvGrpSpPr>
        <p:grpSpPr>
          <a:xfrm>
            <a:off x="1629937" y="4172664"/>
            <a:ext cx="8932126" cy="401978"/>
            <a:chOff x="2136931" y="2495142"/>
            <a:chExt cx="8932126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234FCE0-BCC2-77AF-07C3-077127F0B34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지표 정규화 진행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필요 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이용하여 주성분만 이용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99BF432-9E3E-075B-90CF-5BBA57295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A0F15A-5E59-47C5-AC9D-E9878C93F588}"/>
              </a:ext>
            </a:extLst>
          </p:cNvPr>
          <p:cNvGrpSpPr/>
          <p:nvPr/>
        </p:nvGrpSpPr>
        <p:grpSpPr>
          <a:xfrm>
            <a:off x="1629937" y="4771979"/>
            <a:ext cx="8932126" cy="401978"/>
            <a:chOff x="2136931" y="2495142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D07B30BD-14F7-76BF-8EBB-DAC3C4E57BDB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알고리즘 시행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지정하는 클러스터링 개수에 따라 클러스터링 조정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이에 따른 시각화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CA916272-E394-1369-037D-FBBC793E5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4E1D23-0D85-3C3D-E2BF-C85001CF63A6}"/>
              </a:ext>
            </a:extLst>
          </p:cNvPr>
          <p:cNvGrpSpPr/>
          <p:nvPr/>
        </p:nvGrpSpPr>
        <p:grpSpPr>
          <a:xfrm>
            <a:off x="1629937" y="5371296"/>
            <a:ext cx="8932126" cy="401978"/>
            <a:chOff x="2136931" y="2495142"/>
            <a:chExt cx="8932126" cy="401978"/>
          </a:xfrm>
        </p:grpSpPr>
        <p:sp>
          <p:nvSpPr>
            <p:cNvPr id="31" name="TextBox 44">
              <a:extLst>
                <a:ext uri="{FF2B5EF4-FFF2-40B4-BE49-F238E27FC236}">
                  <a16:creationId xmlns:a16="http://schemas.microsoft.com/office/drawing/2014/main" id="{CB642C71-6CE6-A4B4-824E-C2F11B9ABC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추후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Hierarchical, 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의 방법을 사용한다면 코사인 유사도 행렬을 이용할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2" name="그래픽 45" descr="배지 체크 표시1 단색으로 채워진">
              <a:extLst>
                <a:ext uri="{FF2B5EF4-FFF2-40B4-BE49-F238E27FC236}">
                  <a16:creationId xmlns:a16="http://schemas.microsoft.com/office/drawing/2014/main" id="{388F3CB4-8715-B711-DDAC-04ECDD7C6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17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36E6E-12D3-25CB-BE50-E50B5AE9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B038F9-D796-245B-A3E5-A9EEB3F1DC3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1EB6-9B0D-9E5D-8602-A1949F36BF6B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서비스 설계</a:t>
            </a:r>
          </a:p>
        </p:txBody>
      </p:sp>
    </p:spTree>
    <p:extLst>
      <p:ext uri="{BB962C8B-B14F-4D97-AF65-F5344CB8AC3E}">
        <p14:creationId xmlns:p14="http://schemas.microsoft.com/office/powerpoint/2010/main" val="145279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B6D8-C9FA-6CF4-A723-B0F827B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7E2DE1E-58C7-E42F-3790-3AD89A386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328A13-BC7D-6824-3933-84FB909984F7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D1B81-99EC-D81C-0BA6-926046F98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61329-EAD0-4F79-715D-DE489201057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9C51A68-CCEA-D4E2-8DD1-1263547FA717}"/>
              </a:ext>
            </a:extLst>
          </p:cNvPr>
          <p:cNvSpPr/>
          <p:nvPr/>
        </p:nvSpPr>
        <p:spPr>
          <a:xfrm>
            <a:off x="1197662" y="1868285"/>
            <a:ext cx="9796676" cy="419456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8868F6-7EC7-6167-8FED-B1DE29E9B541}"/>
              </a:ext>
            </a:extLst>
          </p:cNvPr>
          <p:cNvGrpSpPr/>
          <p:nvPr/>
        </p:nvGrpSpPr>
        <p:grpSpPr>
          <a:xfrm>
            <a:off x="1629937" y="2233266"/>
            <a:ext cx="8932126" cy="401978"/>
            <a:chOff x="1629937" y="2476546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C93DFB8C-93C0-8DAF-66E5-1F18DAF33AF8}"/>
                </a:ext>
              </a:extLst>
            </p:cNvPr>
            <p:cNvSpPr txBox="1"/>
            <p:nvPr/>
          </p:nvSpPr>
          <p:spPr>
            <a:xfrm>
              <a:off x="2126163" y="2541664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개발 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서비스 설계를 위하여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MVP(Minimal Viable Product)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기준으로 최소한으로 구현해야 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WBS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2944FC72-5286-B37A-5905-0A18F8587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2D7D21-2CAF-97B8-56D0-00EEEDF55369}"/>
              </a:ext>
            </a:extLst>
          </p:cNvPr>
          <p:cNvGrpSpPr/>
          <p:nvPr/>
        </p:nvGrpSpPr>
        <p:grpSpPr>
          <a:xfrm>
            <a:off x="1629937" y="3001612"/>
            <a:ext cx="8932126" cy="401978"/>
            <a:chOff x="1629937" y="3228011"/>
            <a:chExt cx="893212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DE6CF614-0CF8-F654-A3F7-B9B8DC14B0D9}"/>
                </a:ext>
              </a:extLst>
            </p:cNvPr>
            <p:cNvSpPr txBox="1"/>
            <p:nvPr/>
          </p:nvSpPr>
          <p:spPr>
            <a:xfrm>
              <a:off x="2126163" y="329312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기준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기능별로 사용자가 어떤 기능을 사용할 수 있는지 구분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9E129A83-0B97-9A85-C6F1-877820F72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228011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C9ABF1-E2C6-F522-4F80-F449B67A92DF}"/>
              </a:ext>
            </a:extLst>
          </p:cNvPr>
          <p:cNvGrpSpPr/>
          <p:nvPr/>
        </p:nvGrpSpPr>
        <p:grpSpPr>
          <a:xfrm>
            <a:off x="1629937" y="3769958"/>
            <a:ext cx="8932126" cy="401978"/>
            <a:chOff x="1629937" y="3932031"/>
            <a:chExt cx="893212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1C6604-726E-39A9-71F2-26ED772E18DB}"/>
                </a:ext>
              </a:extLst>
            </p:cNvPr>
            <p:cNvSpPr txBox="1"/>
            <p:nvPr/>
          </p:nvSpPr>
          <p:spPr>
            <a:xfrm>
              <a:off x="2126163" y="399714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크게 클러스터링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백테스트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데이터 수집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D182236-A8FE-DA58-5556-DC29CA09B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932031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E0D445-E24F-D3C3-5944-D7DF91376EA0}"/>
              </a:ext>
            </a:extLst>
          </p:cNvPr>
          <p:cNvGrpSpPr/>
          <p:nvPr/>
        </p:nvGrpSpPr>
        <p:grpSpPr>
          <a:xfrm>
            <a:off x="1629937" y="4538304"/>
            <a:ext cx="8932126" cy="401978"/>
            <a:chOff x="1629937" y="4795643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12B71BB-DF05-79DA-C1E9-4BCCE28748F8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추상적인 기능들에 대해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CRUD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기준 세부적인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B3CF414-F2E6-6116-A2CE-BB3D2553C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A2F78D-3083-DED6-408A-4DF7E89C11B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A72A12-E7F8-215E-E1A9-D58A73F5028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1068D1B1-18D1-F1CF-6EAC-5CBDB57E64B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A3AB-F6EC-293A-DFDB-94D154AD1AD0}"/>
              </a:ext>
            </a:extLst>
          </p:cNvPr>
          <p:cNvSpPr txBox="1"/>
          <p:nvPr/>
        </p:nvSpPr>
        <p:spPr>
          <a:xfrm>
            <a:off x="573214" y="1219625"/>
            <a:ext cx="6958296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WBS: Work Breakdown Structure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8603D7-EB8F-9278-7C5A-15D85A9BF617}"/>
              </a:ext>
            </a:extLst>
          </p:cNvPr>
          <p:cNvGrpSpPr/>
          <p:nvPr/>
        </p:nvGrpSpPr>
        <p:grpSpPr>
          <a:xfrm>
            <a:off x="1629937" y="5306650"/>
            <a:ext cx="8932126" cy="401978"/>
            <a:chOff x="1629937" y="4795643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AE0BAF6A-F564-816A-837D-88798D199C87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 고유 프로세스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붙여 개발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Branch, Issue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관리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401570D-518D-9C2D-615A-6CA6FA4F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1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11402-3A48-8ED5-3442-75E3196B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566D4B-4798-F777-F5C9-A309B5D898F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4C6FEB-2530-4CD5-C79D-B99CC831AB6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5659C-7C7F-51FF-DB70-B54E64B785C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F23B5-A68F-0D2C-8420-43173C9E281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54852B-2F7C-5FCA-F205-AFC13D3C791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C2AF44-B48C-3EC9-05B6-9376A4F7D47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24DBEEC-139F-6A59-1E9B-D082D1E1B86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15F20C-4422-BDC9-2A11-85DF5D4F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3" y="2075554"/>
            <a:ext cx="5751377" cy="3388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44">
            <a:extLst>
              <a:ext uri="{FF2B5EF4-FFF2-40B4-BE49-F238E27FC236}">
                <a16:creationId xmlns:a16="http://schemas.microsoft.com/office/drawing/2014/main" id="{8F188CAE-4860-3114-A408-7407FB280A26}"/>
              </a:ext>
            </a:extLst>
          </p:cNvPr>
          <p:cNvSpPr txBox="1"/>
          <p:nvPr/>
        </p:nvSpPr>
        <p:spPr>
          <a:xfrm>
            <a:off x="6476999" y="1344872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E4CAF8-F8D1-7BF4-8A6F-DDD0DB6F26E1}"/>
              </a:ext>
            </a:extLst>
          </p:cNvPr>
          <p:cNvGrpSpPr/>
          <p:nvPr/>
        </p:nvGrpSpPr>
        <p:grpSpPr>
          <a:xfrm>
            <a:off x="6476999" y="1839162"/>
            <a:ext cx="5398645" cy="4194568"/>
            <a:chOff x="6476999" y="1592520"/>
            <a:chExt cx="5398645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3758283E-4DB7-5569-0D1B-46D0F08D2B5A}"/>
                </a:ext>
              </a:extLst>
            </p:cNvPr>
            <p:cNvSpPr/>
            <p:nvPr/>
          </p:nvSpPr>
          <p:spPr>
            <a:xfrm>
              <a:off x="6476999" y="1592520"/>
              <a:ext cx="5398645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A79B99-462D-E9E3-78F9-B375A4404161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3524609"/>
              <a:chOff x="6793826" y="1871991"/>
              <a:chExt cx="4775874" cy="352460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C2FD2AB-D22F-8435-A506-7ABC253A7F3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49D5B005-FE91-7FD6-AA29-804B70342D04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</a:t>
                  </a:r>
                  <a:r>
                    <a:rPr kumimoji="0" lang="ko-KR" altLang="en-US" sz="1500" b="0" i="0" u="none" strike="noStrike" kern="1200" cap="none" spc="-50" normalizeH="0" baseline="0" dirty="0" err="1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티커</a:t>
                  </a: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 검색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B7FE467C-9D8A-2531-EE16-B7990816B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D7B9DDE-BDA0-BF47-3551-E65FD255E1B5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EBAE6562-5809-52E5-5211-AAEED73FAA06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8C72E022-EAF0-40C9-3251-EF5EDD88D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D860F9-9CF9-36C1-61E3-3AC819AA7ED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8C2F7D17-9368-4205-D684-413424350DA0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삭제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1E806CBB-BBD6-E5A1-2D6A-D6A9DD8DE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996A04E-1493-0BB8-FB1D-AA3EC2694916}"/>
                  </a:ext>
                </a:extLst>
              </p:cNvPr>
              <p:cNvGrpSpPr/>
              <p:nvPr/>
            </p:nvGrpSpPr>
            <p:grpSpPr>
              <a:xfrm>
                <a:off x="6793826" y="3745569"/>
                <a:ext cx="4775874" cy="401978"/>
                <a:chOff x="6793826" y="4091199"/>
                <a:chExt cx="4775874" cy="401978"/>
              </a:xfrm>
            </p:grpSpPr>
            <p:sp>
              <p:nvSpPr>
                <p:cNvPr id="19" name="TextBox 44">
                  <a:extLst>
                    <a:ext uri="{FF2B5EF4-FFF2-40B4-BE49-F238E27FC236}">
                      <a16:creationId xmlns:a16="http://schemas.microsoft.com/office/drawing/2014/main" id="{3992E102-EF03-FEB2-ABA5-2AB75C9A1152}"/>
                    </a:ext>
                  </a:extLst>
                </p:cNvPr>
                <p:cNvSpPr txBox="1"/>
                <p:nvPr/>
              </p:nvSpPr>
              <p:spPr>
                <a:xfrm>
                  <a:off x="7290052" y="413091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클러스터 군집 수 선택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75C8019-2F10-1C20-A9E6-9BA40A85B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09119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E711FAC-0F84-5DBF-BD5E-CB462D35C468}"/>
                  </a:ext>
                </a:extLst>
              </p:cNvPr>
              <p:cNvGrpSpPr/>
              <p:nvPr/>
            </p:nvGrpSpPr>
            <p:grpSpPr>
              <a:xfrm>
                <a:off x="6793826" y="4370095"/>
                <a:ext cx="4775874" cy="401978"/>
                <a:chOff x="6793826" y="4599559"/>
                <a:chExt cx="4775874" cy="401978"/>
              </a:xfrm>
            </p:grpSpPr>
            <p:sp>
              <p:nvSpPr>
                <p:cNvPr id="22" name="TextBox 44">
                  <a:extLst>
                    <a:ext uri="{FF2B5EF4-FFF2-40B4-BE49-F238E27FC236}">
                      <a16:creationId xmlns:a16="http://schemas.microsoft.com/office/drawing/2014/main" id="{4D493DCA-7CF7-FBAF-5F92-FFC1CAB41747}"/>
                    </a:ext>
                  </a:extLst>
                </p:cNvPr>
                <p:cNvSpPr txBox="1"/>
                <p:nvPr/>
              </p:nvSpPr>
              <p:spPr>
                <a:xfrm>
                  <a:off x="7290052" y="463927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클러스터링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3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A08EF94-AE00-5D00-736A-931E3CB83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59955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98F3AA2-3F9A-ECFB-7CD2-8CD4D952FE27}"/>
                  </a:ext>
                </a:extLst>
              </p:cNvPr>
              <p:cNvGrpSpPr/>
              <p:nvPr/>
            </p:nvGrpSpPr>
            <p:grpSpPr>
              <a:xfrm>
                <a:off x="6793826" y="4994622"/>
                <a:ext cx="4775874" cy="401978"/>
                <a:chOff x="6793826" y="5133167"/>
                <a:chExt cx="4775874" cy="401978"/>
              </a:xfrm>
            </p:grpSpPr>
            <p:sp>
              <p:nvSpPr>
                <p:cNvPr id="24" name="TextBox 44">
                  <a:extLst>
                    <a:ext uri="{FF2B5EF4-FFF2-40B4-BE49-F238E27FC236}">
                      <a16:creationId xmlns:a16="http://schemas.microsoft.com/office/drawing/2014/main" id="{F1241799-C7FC-1DBE-CBC2-830C2B48CCD3}"/>
                    </a:ext>
                  </a:extLst>
                </p:cNvPr>
                <p:cNvSpPr txBox="1"/>
                <p:nvPr/>
              </p:nvSpPr>
              <p:spPr>
                <a:xfrm>
                  <a:off x="7290052" y="517288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 추천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916D339-B3DD-C208-B697-42F7754A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5133167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AEDCBD-F105-EA8D-BEA3-4691A205CE7A}"/>
              </a:ext>
            </a:extLst>
          </p:cNvPr>
          <p:cNvSpPr txBox="1"/>
          <p:nvPr/>
        </p:nvSpPr>
        <p:spPr>
          <a:xfrm>
            <a:off x="1182321" y="1526384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기능</a:t>
            </a:r>
          </a:p>
        </p:txBody>
      </p:sp>
    </p:spTree>
    <p:extLst>
      <p:ext uri="{BB962C8B-B14F-4D97-AF65-F5344CB8AC3E}">
        <p14:creationId xmlns:p14="http://schemas.microsoft.com/office/powerpoint/2010/main" val="158934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AC3F-FA91-182A-5939-FBFB176D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50B9AA-5DCD-968C-486F-32067E7E43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E1CED7-8596-A11F-5FA2-1E6ACFB7824E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F441F-7EED-60A0-A2CB-9E136BE70AB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764BE-86D5-D74B-428A-2131389B2D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60DF98-F1CA-7FC2-49F2-9369D70319F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31DFD2-A9A3-476B-4F85-C7E84557418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40D7018-F5B4-4999-F712-DB80713D990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E6394BF3-2307-4738-C6E4-8A7E48E08258}"/>
              </a:ext>
            </a:extLst>
          </p:cNvPr>
          <p:cNvSpPr txBox="1"/>
          <p:nvPr/>
        </p:nvSpPr>
        <p:spPr>
          <a:xfrm>
            <a:off x="6476999" y="1227760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BAE5E0-79D7-317A-3A7A-C13C157F7E34}"/>
              </a:ext>
            </a:extLst>
          </p:cNvPr>
          <p:cNvGrpSpPr/>
          <p:nvPr/>
        </p:nvGrpSpPr>
        <p:grpSpPr>
          <a:xfrm>
            <a:off x="6476999" y="1722050"/>
            <a:ext cx="5398645" cy="2257584"/>
            <a:chOff x="6476999" y="1592520"/>
            <a:chExt cx="5398645" cy="2257584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9821BECE-D6AB-7B59-746E-ACA5C2004324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C710CB-9A52-C458-3961-40557DBDDA65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76B2EAF-774B-48BF-379C-FA189DCE31B2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CDDBE5E3-6E62-90D1-9436-789DB80EDA19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백테스트 기간 설정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4E244A5-69EB-8B1C-4726-CA4EC27B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9A6E3AB-3007-5CB6-71D1-9917038D80B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529380B7-8A63-FE78-EE66-4A646DD643CB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백테스트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E5F78942-BA0E-68A9-B801-E0D345FF7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3E82D56-1ADE-B588-9184-3DA273F8103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15F61557-7830-098F-DE6F-A2861E11197A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자산 변동 추이 그래프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500513C-DA3B-74E3-EFF7-7F34A9109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242581-9238-4F39-B973-7DBB09B2EC71}"/>
              </a:ext>
            </a:extLst>
          </p:cNvPr>
          <p:cNvSpPr txBox="1"/>
          <p:nvPr/>
        </p:nvSpPr>
        <p:spPr>
          <a:xfrm>
            <a:off x="1182321" y="1722050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6C7C5-A6FE-1847-7E0F-571A7B59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270"/>
          <a:stretch/>
        </p:blipFill>
        <p:spPr>
          <a:xfrm>
            <a:off x="316357" y="2250205"/>
            <a:ext cx="5854698" cy="1374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9C11A-6B71-0EF7-11BE-82BB6A9B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316357" y="4760505"/>
            <a:ext cx="5854698" cy="1410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80E893-F520-5185-6726-2D1683C08FA2}"/>
              </a:ext>
            </a:extLst>
          </p:cNvPr>
          <p:cNvSpPr txBox="1"/>
          <p:nvPr/>
        </p:nvSpPr>
        <p:spPr>
          <a:xfrm>
            <a:off x="1182321" y="4225191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주식 데이터 수집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389930-81AB-F592-5F4C-376BE9F4AF78}"/>
              </a:ext>
            </a:extLst>
          </p:cNvPr>
          <p:cNvGrpSpPr/>
          <p:nvPr/>
        </p:nvGrpSpPr>
        <p:grpSpPr>
          <a:xfrm>
            <a:off x="6476999" y="4202182"/>
            <a:ext cx="5398645" cy="2257584"/>
            <a:chOff x="6476999" y="1592520"/>
            <a:chExt cx="5398645" cy="2257584"/>
          </a:xfrm>
        </p:grpSpPr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id="{61D03F48-5674-2F7B-6856-669CA68E9E30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0B51D53-D258-F255-AEA8-23BD8F6B022B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3992332-7355-F865-FF0A-EB24BECCE3D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259" name="TextBox 44">
                  <a:extLst>
                    <a:ext uri="{FF2B5EF4-FFF2-40B4-BE49-F238E27FC236}">
                      <a16:creationId xmlns:a16="http://schemas.microsoft.com/office/drawing/2014/main" id="{73A62DD7-51BE-BD09-80E2-7A543F788622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데이터 수집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6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C4C171D-4366-FBC8-C5A1-B929F1572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B499B02-FE40-CD89-A4EC-71442E8E1EA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257" name="TextBox 44">
                  <a:extLst>
                    <a:ext uri="{FF2B5EF4-FFF2-40B4-BE49-F238E27FC236}">
                      <a16:creationId xmlns:a16="http://schemas.microsoft.com/office/drawing/2014/main" id="{07B493D9-B928-7C70-C741-5CF22B00F947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latin typeface="Pretendard Light"/>
                      <a:ea typeface="Pretendard Light"/>
                      <a:cs typeface="Pretendard Light"/>
                    </a:rPr>
                    <a:t>주식 데이터 저장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97417A4F-5703-5BB3-148A-C07661A34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23D555C-0AD2-401D-26B0-CBCCE7B909A7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E6D2251B-B42F-ACDA-8C7D-F67A52358198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특정 기간 데이터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B49CB68-6214-548E-C21B-8EEE2DF5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8933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추후 추가 기능 논의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59651" y="4037381"/>
            <a:ext cx="7149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기능 논의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457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상황을 반영한 감정 분석 및 다양한 추가 분석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3312471" y="2300541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주가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1950885" y="4819111"/>
            <a:ext cx="2419346" cy="937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리더보드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 커뮤니티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QR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코드로 만들어 저장하는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분산 투자 전략 공유 및 순위 매기기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945253" y="4365149"/>
            <a:ext cx="10387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외 추가 기능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1897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선택한 </a:t>
            </a:r>
            <a:r>
              <a:rPr lang="ko-KR" altLang="ko-KR" b="0" i="0" kern="1200" spc="-50" baseline="0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종목끼리만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클러스터링 되도록 하는 기능</a:t>
            </a:r>
            <a:endParaRPr lang="en-US" altLang="ko-KR" b="0" i="0" kern="1200" spc="-50" baseline="0" dirty="0">
              <a:ln w="9525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</a:ln>
              <a:solidFill>
                <a:srgbClr val="494949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dirty="0">
                <a:effectLst/>
              </a:rPr>
              <a:t>- K-Means </a:t>
            </a:r>
            <a:r>
              <a:rPr lang="ko-KR" altLang="en-US" dirty="0">
                <a:effectLst/>
              </a:rPr>
              <a:t>알고리즘 사용시 </a:t>
            </a:r>
            <a:r>
              <a:rPr lang="ko-KR" altLang="en-US" dirty="0" err="1">
                <a:effectLst/>
              </a:rPr>
              <a:t>엘보우</a:t>
            </a:r>
            <a:r>
              <a:rPr lang="ko-KR" altLang="en-US" dirty="0">
                <a:effectLst/>
              </a:rPr>
              <a:t> 기법을 이용한 초기 </a:t>
            </a:r>
            <a:r>
              <a:rPr lang="en-US" altLang="ko-KR" dirty="0">
                <a:effectLst/>
              </a:rPr>
              <a:t>Default </a:t>
            </a:r>
            <a:r>
              <a:rPr lang="ko-KR" altLang="en-US" dirty="0">
                <a:effectLst/>
              </a:rPr>
              <a:t>군집 개수 </a:t>
            </a:r>
            <a:r>
              <a:rPr lang="ko-KR" altLang="en-US" dirty="0"/>
              <a:t>지정</a:t>
            </a:r>
            <a:r>
              <a:rPr lang="ko-KR" altLang="en-US" dirty="0">
                <a:effectLst/>
              </a:rPr>
              <a:t>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K-Mea</a:t>
            </a:r>
            <a:r>
              <a:rPr lang="en-US" altLang="ko-KR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</a:rPr>
              <a:t>ns</a:t>
            </a: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 이외에 다른 클러스터링 방식 추가하여 사용자가 선택하는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궁금해하는 지표를 직접 선택하여 선택한 지표에 따른 클러스터링 결과 제공 기능</a:t>
            </a:r>
            <a:endParaRPr lang="ko-KR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265222-10B1-0736-94DA-24D4F4F142EF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6E3E09-BDF0-1159-7379-40FBBEDC2B5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ED3EE011-1DC8-A539-D00E-D1F40990DC3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" name="그래픽 3" descr="Playbook">
            <a:extLst>
              <a:ext uri="{FF2B5EF4-FFF2-40B4-BE49-F238E27FC236}">
                <a16:creationId xmlns:a16="http://schemas.microsoft.com/office/drawing/2014/main" id="{DDD045E8-DB05-070E-71E2-359A4B7914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03989" y="4529186"/>
            <a:ext cx="409730" cy="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GitHub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4084D-E5D8-0796-A047-0E6772D9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2B9D-44B6-2793-B4D0-3FE9680DC29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BB8C-EA98-0210-9417-C2477909E0B3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API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64887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72270-5A13-E22F-A54F-60575BC9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AECAB95-D480-E06A-BDA0-5AB6F85D0F2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092886-5ED1-FD43-33E9-146F82BCF98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내용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EF7033-86A4-8DEC-4C05-6360569214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58DF-703F-3059-8C62-5E42260D422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FF9F50-C73E-F365-0436-5451A98121F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4563BB-D6FE-3DAB-977F-56626B373556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109E5885-33C3-298C-2D8C-CE02E5F5A51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4E67FD0-BBFB-5A10-AA25-96E76CEE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41" y="1319237"/>
            <a:ext cx="8907118" cy="46107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1692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022B4-9AF8-E5C6-37FD-01A8F33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B72D955-6697-67D3-5098-C945BFE0E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28773F-06B7-E510-6BF9-2EEE54F5491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세부 설명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FD9FDA-149E-B499-3280-0DD88D3B97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15D6C-16C1-A471-16A9-0A98ED1215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64FE56-EE3C-FBDE-4212-76594BCFAE2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257273-6902-FADB-5404-43A427FF2F3C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1C0691-171F-7F4B-45CA-8BDD41E1D1F1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C5E148FA-5288-21B8-BFDA-6D11AE614E43}"/>
              </a:ext>
            </a:extLst>
          </p:cNvPr>
          <p:cNvSpPr/>
          <p:nvPr/>
        </p:nvSpPr>
        <p:spPr>
          <a:xfrm>
            <a:off x="1197662" y="1285715"/>
            <a:ext cx="9796676" cy="482995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85A6B4-458D-D9DF-29E1-89EFDDC7967A}"/>
              </a:ext>
            </a:extLst>
          </p:cNvPr>
          <p:cNvGrpSpPr/>
          <p:nvPr/>
        </p:nvGrpSpPr>
        <p:grpSpPr>
          <a:xfrm>
            <a:off x="1629937" y="1475320"/>
            <a:ext cx="8932126" cy="401978"/>
            <a:chOff x="2136931" y="2495142"/>
            <a:chExt cx="893212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419E54CD-620B-5145-26E4-54FE6D051B9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분류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기능이 속한 업무 영역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(ETF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검색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백테스트 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8CCA58-E62D-06B5-DB93-2A056614E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703D9-0F11-4E8F-54E7-D5701BA95032}"/>
              </a:ext>
            </a:extLst>
          </p:cNvPr>
          <p:cNvGrpSpPr/>
          <p:nvPr/>
        </p:nvGrpSpPr>
        <p:grpSpPr>
          <a:xfrm>
            <a:off x="1629937" y="2050181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0072137D-EB5C-A8C8-2B62-40ABAF2A7AB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기능의 목적 및 주요 동작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4DE4430-5DBA-F381-9182-C68ED06E4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7D0FAE-2C0E-AAD2-A5BF-952122AF5650}"/>
              </a:ext>
            </a:extLst>
          </p:cNvPr>
          <p:cNvGrpSpPr/>
          <p:nvPr/>
        </p:nvGrpSpPr>
        <p:grpSpPr>
          <a:xfrm>
            <a:off x="1629937" y="2625042"/>
            <a:ext cx="8932126" cy="401978"/>
            <a:chOff x="2136931" y="2495142"/>
            <a:chExt cx="893212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72490F7-092B-4BF6-FAFA-98F454696363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HTTP Method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요청에 사용되는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HTTP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메서드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(GET, POST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8D7382FD-0BC0-7950-A706-9BAA8B41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86DA0F-7248-A8CA-5E7A-D97A53C31CFF}"/>
              </a:ext>
            </a:extLst>
          </p:cNvPr>
          <p:cNvGrpSpPr/>
          <p:nvPr/>
        </p:nvGrpSpPr>
        <p:grpSpPr>
          <a:xfrm>
            <a:off x="1629937" y="3199903"/>
            <a:ext cx="8932126" cy="401978"/>
            <a:chOff x="2136931" y="2495142"/>
            <a:chExt cx="8932126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FC146397-2CDB-81E7-E693-E4D8235CACA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EndPoint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 호출을 위한 경로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D6426E6-87A5-07C9-9490-9D1B3E95F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E40308-0D13-8BF0-1A2B-E0D0A0632057}"/>
              </a:ext>
            </a:extLst>
          </p:cNvPr>
          <p:cNvGrpSpPr/>
          <p:nvPr/>
        </p:nvGrpSpPr>
        <p:grpSpPr>
          <a:xfrm>
            <a:off x="1629937" y="3774764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A8234DDC-1211-219C-3E3F-54C238552F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Request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 시 전달해야 할 파라미터나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A9B45D8-7045-BD32-90AA-F48B222A8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372882-0F50-0345-DF07-3D4746928EA0}"/>
              </a:ext>
            </a:extLst>
          </p:cNvPr>
          <p:cNvGrpSpPr/>
          <p:nvPr/>
        </p:nvGrpSpPr>
        <p:grpSpPr>
          <a:xfrm>
            <a:off x="1629937" y="4349625"/>
            <a:ext cx="8932126" cy="401978"/>
            <a:chOff x="2136931" y="2495142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07439715-41D7-58AA-5EAB-41A5EA41311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Response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응답으로 반환되는 데이터 구조 및 주요 필드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42081451-7346-71E3-7CB6-1EE37725B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8FC85E-F746-BF5D-D362-129D36291EF3}"/>
              </a:ext>
            </a:extLst>
          </p:cNvPr>
          <p:cNvGrpSpPr/>
          <p:nvPr/>
        </p:nvGrpSpPr>
        <p:grpSpPr>
          <a:xfrm>
            <a:off x="1629937" y="4924486"/>
            <a:ext cx="8932126" cy="401978"/>
            <a:chOff x="2136931" y="2495142"/>
            <a:chExt cx="893212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DE1DDED0-0436-BFE1-31C9-B110823AEE0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pid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기능을 구별하기 위해 부여한 식별 번호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E0E35127-47B5-B0FE-58D7-D9DB04F8B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D8A213-883D-4E86-85A3-F05925BC8998}"/>
              </a:ext>
            </a:extLst>
          </p:cNvPr>
          <p:cNvGrpSpPr/>
          <p:nvPr/>
        </p:nvGrpSpPr>
        <p:grpSpPr>
          <a:xfrm>
            <a:off x="1629937" y="5499348"/>
            <a:ext cx="8932126" cy="401978"/>
            <a:chOff x="2136931" y="2495142"/>
            <a:chExt cx="8932126" cy="401978"/>
          </a:xfrm>
        </p:grpSpPr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id="{C395C1B0-89D8-F027-EA57-26DE02BA746C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request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와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response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는 실제로는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 초안이기에 어떤 필드인지만 간단하게 정리</a:t>
              </a:r>
            </a:p>
          </p:txBody>
        </p:sp>
        <p:pic>
          <p:nvPicPr>
            <p:cNvPr id="34" name="그래픽 45" descr="배지 체크 표시1 단색으로 채워진">
              <a:extLst>
                <a:ext uri="{FF2B5EF4-FFF2-40B4-BE49-F238E27FC236}">
                  <a16:creationId xmlns:a16="http://schemas.microsoft.com/office/drawing/2014/main" id="{DABD3BE1-1A33-654C-4C0D-3237A6AD6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024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E74D-B02E-23B5-5EC5-DB8893D4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56C6DE-B242-062C-03D1-3CB760EE686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7A777-05B8-6573-66EF-DAAE61CFD724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Open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Source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211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550A5-C5D4-E2EB-3CBE-8C40B29D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D2E3135-A6C9-9690-C5ED-A79D272DBA7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F0A481-5CB6-D3F3-1CF6-0B700780E8C4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8858D5-FDBF-C3B2-15E5-DFDC5151120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C08-7FE7-767D-80D4-7078177A0C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736A40-D10D-EFDD-70C4-F790B6059649}"/>
              </a:ext>
            </a:extLst>
          </p:cNvPr>
          <p:cNvGrpSpPr/>
          <p:nvPr/>
        </p:nvGrpSpPr>
        <p:grpSpPr>
          <a:xfrm>
            <a:off x="10486250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044F41-B3E0-B978-F18E-2ADE757844C4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46265FC2-A3F9-BE7E-0584-93598BB5E24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5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Open Source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1E6F15F8-AB69-AB0E-08D6-ECC6DDB27802}"/>
              </a:ext>
            </a:extLst>
          </p:cNvPr>
          <p:cNvSpPr/>
          <p:nvPr/>
        </p:nvSpPr>
        <p:spPr>
          <a:xfrm>
            <a:off x="6718300" y="2203006"/>
            <a:ext cx="5004078" cy="32567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704380-41D3-200B-8B66-5A52F566AF38}"/>
              </a:ext>
            </a:extLst>
          </p:cNvPr>
          <p:cNvGrpSpPr/>
          <p:nvPr/>
        </p:nvGrpSpPr>
        <p:grpSpPr>
          <a:xfrm>
            <a:off x="6947178" y="2552060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A62786F-0F87-F5D2-173A-D3BAD56A14B7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BackTrader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CD9FE8A-C292-20AA-59DE-E62CCA61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1D2D2-DCB9-14DE-4F8B-CC14DF2534C2}"/>
              </a:ext>
            </a:extLst>
          </p:cNvPr>
          <p:cNvGrpSpPr/>
          <p:nvPr/>
        </p:nvGrpSpPr>
        <p:grpSpPr>
          <a:xfrm>
            <a:off x="6947178" y="3156916"/>
            <a:ext cx="4727964" cy="571823"/>
            <a:chOff x="2136931" y="2405371"/>
            <a:chExt cx="4727964" cy="571823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30DAE159-8DC6-BA12-C718-5F35949C108F}"/>
                </a:ext>
              </a:extLst>
            </p:cNvPr>
            <p:cNvSpPr txBox="1"/>
            <p:nvPr/>
          </p:nvSpPr>
          <p:spPr>
            <a:xfrm>
              <a:off x="2633157" y="2405371"/>
              <a:ext cx="4231738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언어가 모두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환경에서 바로 사용 가능하여 적합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85B49E5-9432-0346-1C3E-A40F81C64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81C913-D55A-C4B4-CA34-D07EF44AB945}"/>
              </a:ext>
            </a:extLst>
          </p:cNvPr>
          <p:cNvGrpSpPr/>
          <p:nvPr/>
        </p:nvGrpSpPr>
        <p:grpSpPr>
          <a:xfrm>
            <a:off x="6947178" y="3941314"/>
            <a:ext cx="4546322" cy="401978"/>
            <a:chOff x="2136931" y="2495142"/>
            <a:chExt cx="4546322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20D9FF9B-AA43-F4DE-7EB0-DF38EFF40A5D}"/>
                </a:ext>
              </a:extLst>
            </p:cNvPr>
            <p:cNvSpPr txBox="1"/>
            <p:nvPr/>
          </p:nvSpPr>
          <p:spPr>
            <a:xfrm>
              <a:off x="2633157" y="2560260"/>
              <a:ext cx="4050096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cereno.plot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시각화가 간편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42EE7252-A1DA-7A38-8C36-13196570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029C92-F890-B713-7B1B-26F3533FAFAB}"/>
              </a:ext>
            </a:extLst>
          </p:cNvPr>
          <p:cNvGrpSpPr/>
          <p:nvPr/>
        </p:nvGrpSpPr>
        <p:grpSpPr>
          <a:xfrm>
            <a:off x="6947178" y="4635940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625177F9-AD9B-FD94-BE6A-E2AE446E257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튜토리얼이 많아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백테스팅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구현을 할 때 참고 자료 풍부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9E4DD2E-50B4-9765-BF7D-95D8C42CF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pic>
        <p:nvPicPr>
          <p:cNvPr id="1026" name="Picture 2" descr="GitHub - mementum/backtrader: Python Backtesting library for trading  strategies">
            <a:extLst>
              <a:ext uri="{FF2B5EF4-FFF2-40B4-BE49-F238E27FC236}">
                <a16:creationId xmlns:a16="http://schemas.microsoft.com/office/drawing/2014/main" id="{E112CBC2-D5A7-8D6A-9018-475A5130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83338"/>
            <a:ext cx="5562600" cy="2781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50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5D1BD-D84C-6E3F-2218-3D127FF7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628F42-A391-97DF-3EA5-737E5FE19E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5CC94-B84E-EA13-C397-7AC1CE24DC4A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75010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83ECF-00F3-D57B-545A-9DA686F5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0227D0B-519E-29BA-CAA3-96891A8902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703A7-FFC8-979D-9E8B-A2018836CE36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UI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스케치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3F9DB-9CAE-FCE3-641B-46860E92124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DDACB-C4EF-5DBF-68CE-CF6393CEADC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061D0E-3555-3622-1BAF-DD124B23228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738FA1-8F86-3A2F-678D-B18C00660AB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B632105-726A-03C1-BAAD-9C23A91D1A0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2FB997FF-824B-8936-B763-19AD039CD2C3}"/>
              </a:ext>
            </a:extLst>
          </p:cNvPr>
          <p:cNvSpPr/>
          <p:nvPr/>
        </p:nvSpPr>
        <p:spPr>
          <a:xfrm>
            <a:off x="6184490" y="1868285"/>
            <a:ext cx="5752730" cy="34502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2CEE08-0669-5DB0-9FAB-613D38AD40A9}"/>
              </a:ext>
            </a:extLst>
          </p:cNvPr>
          <p:cNvGrpSpPr/>
          <p:nvPr/>
        </p:nvGrpSpPr>
        <p:grpSpPr>
          <a:xfrm>
            <a:off x="6427064" y="2833208"/>
            <a:ext cx="5077881" cy="401978"/>
            <a:chOff x="6427064" y="2379718"/>
            <a:chExt cx="5077881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06DC7B8-892E-ABDA-0D79-18D9798CBD4A}"/>
                </a:ext>
              </a:extLst>
            </p:cNvPr>
            <p:cNvSpPr txBox="1"/>
            <p:nvPr/>
          </p:nvSpPr>
          <p:spPr>
            <a:xfrm>
              <a:off x="6923290" y="2444836"/>
              <a:ext cx="45816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스케치에 따라 와이어프레임 구성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7F2CF4D0-55C4-16C4-04B6-DD8E5E6A3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7064" y="2379718"/>
              <a:ext cx="401978" cy="401978"/>
            </a:xfrm>
            <a:prstGeom prst="rect">
              <a:avLst/>
            </a:prstGeom>
          </p:spPr>
        </p:pic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B36288BE-3358-86D1-7CA6-1B50D3A38EC6}"/>
              </a:ext>
            </a:extLst>
          </p:cNvPr>
          <p:cNvSpPr txBox="1"/>
          <p:nvPr/>
        </p:nvSpPr>
        <p:spPr>
          <a:xfrm>
            <a:off x="1617470" y="5318537"/>
            <a:ext cx="3185111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 </a:t>
            </a:r>
            <a:r>
              <a:rPr lang="en-US" altLang="ko-KR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FD75A6-71F0-9A77-EFDF-38250A36B392}"/>
              </a:ext>
            </a:extLst>
          </p:cNvPr>
          <p:cNvGrpSpPr/>
          <p:nvPr/>
        </p:nvGrpSpPr>
        <p:grpSpPr>
          <a:xfrm>
            <a:off x="6427064" y="3823803"/>
            <a:ext cx="5077881" cy="571823"/>
            <a:chOff x="1629937" y="2391623"/>
            <a:chExt cx="5077881" cy="571823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F9DD852-1A39-CBE4-5762-7E07D087FFA8}"/>
                </a:ext>
              </a:extLst>
            </p:cNvPr>
            <p:cNvSpPr txBox="1"/>
            <p:nvPr/>
          </p:nvSpPr>
          <p:spPr>
            <a:xfrm>
              <a:off x="2126163" y="2391623"/>
              <a:ext cx="45816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메인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검색 중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선택 후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조건 설정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결과 화면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D7B985CF-FF80-C5D9-52C4-31D91966D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0888DB-233B-F3D3-5EF1-3D4CB562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020719"/>
            <a:ext cx="5350076" cy="3218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1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5C9B-724F-8FBB-BFC6-26E3B506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2A62098-C63A-6D64-F778-67CF88441F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B1F1D1-1FCB-C08F-C049-68D4FF11FC2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프로토타입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499668-BF34-51DC-28DA-27D70D2B21D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89EB-B168-2615-9281-0B73F8E7903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B7ED29-7C80-9B25-BF62-55CCAF5AB27B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FE050-05C0-4927-077F-5AF3E985F5E9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196870A-EF30-6539-7602-117BE7F73EF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6.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943AE-B05B-E2A1-B21D-D81BA63C735C}"/>
              </a:ext>
            </a:extLst>
          </p:cNvPr>
          <p:cNvGrpSpPr/>
          <p:nvPr/>
        </p:nvGrpSpPr>
        <p:grpSpPr>
          <a:xfrm>
            <a:off x="324606" y="1131459"/>
            <a:ext cx="7920000" cy="5631999"/>
            <a:chOff x="2136000" y="1138187"/>
            <a:chExt cx="7920000" cy="5631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19DCC3-CD84-C194-925C-C4A1107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000" y="1138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6617F9-0FC9-447D-9D20-108569F0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38187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0B172B-B447-4DB0-D4D8-B0ED3E8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6000" y="3954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C57D38-73F3-D8BA-4DF7-B6AD8D32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54186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C6DB97-31FA-4FA9-9C56-0E1735848E01}"/>
              </a:ext>
            </a:extLst>
          </p:cNvPr>
          <p:cNvSpPr txBox="1"/>
          <p:nvPr/>
        </p:nvSpPr>
        <p:spPr>
          <a:xfrm>
            <a:off x="8556785" y="3366177"/>
            <a:ext cx="3400931" cy="1162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명세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그래프의 경우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정확한 </a:t>
            </a:r>
            <a:r>
              <a:rPr lang="en-US" altLang="ko-KR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나오지 않아 개략적으로 표현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5AD14-FBE3-CDCF-89F6-B522A50C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628262-F013-682E-FC42-3BEB7A89BC6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E007E-A25E-89BE-CAF2-80613B515EE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D9B8D1-B5F0-DF19-B302-9A2531847B0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AE930-1F75-7173-614D-749FCEE2295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E290-B4D4-58FE-E5EE-22F934BAFC1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B45B8B-1621-1EAC-3925-92CEE74CD6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CC48C9B-D537-80D1-E09B-A7CA916302E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6340614-28A5-8380-EE30-3CDD238F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398944"/>
            <a:ext cx="5424824" cy="3025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44">
            <a:hlinkClick r:id="rId4"/>
            <a:extLst>
              <a:ext uri="{FF2B5EF4-FFF2-40B4-BE49-F238E27FC236}">
                <a16:creationId xmlns:a16="http://schemas.microsoft.com/office/drawing/2014/main" id="{1E689F7E-69F7-58A9-9AF8-F795C95CA83A}"/>
              </a:ext>
            </a:extLst>
          </p:cNvPr>
          <p:cNvSpPr txBox="1"/>
          <p:nvPr/>
        </p:nvSpPr>
        <p:spPr>
          <a:xfrm>
            <a:off x="675700" y="1118618"/>
            <a:ext cx="5194157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rPr>
              <a:t>https://dkuopensource-sabu.github.io/frontend/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D109-32DA-2116-711B-2D897A2FA6CE}"/>
              </a:ext>
            </a:extLst>
          </p:cNvPr>
          <p:cNvSpPr txBox="1"/>
          <p:nvPr/>
        </p:nvSpPr>
        <p:spPr>
          <a:xfrm>
            <a:off x="671176" y="1615921"/>
            <a:ext cx="9249572" cy="6480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수치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%,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들어가는 동작들에 대해서는 아직 제대로 되어 있지 않음</a:t>
            </a: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이는 프로토타입이며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연동이 필요한 부분에 대해서는 </a:t>
            </a:r>
            <a:r>
              <a:rPr kumimoji="0" lang="ko-KR" altLang="en-US" sz="1700" b="0" i="0" u="none" strike="noStrike" kern="1200" cap="none" spc="-50" normalizeH="0" baseline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목업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채워두었으므로 실제와는 무관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CB6B2-6A61-DDF3-D097-2754031F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109" y="2398944"/>
            <a:ext cx="4599391" cy="4244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9509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Q&amp;A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FD00B-07CE-1E16-7105-A0B03ACA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838CE4B-98FB-B283-8300-5F249E52C4B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DE2CFA-E690-2555-7C41-B123DC6C8491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1D9198-BBCF-3291-9C2F-069D1182156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161C-A047-38C2-F780-5FE91F33ED9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205128-6F05-B7A7-B18B-CFE5E50E7C1A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5E28F4-8CAB-DE8B-B933-721D198D53A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C094E23-3E3E-E518-A3B2-BC391BD385C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A2D9F0-0BF4-096B-D8EC-8E35DA3E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6" y="1390451"/>
            <a:ext cx="10689507" cy="4589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108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48C21-64A9-F61E-7F90-2D5BB24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E728FD6-31B4-4C71-3E87-A8A149A6E48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A9054B-10D8-6EDD-6B99-05272250CA4E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9B6DD-A08C-EFCF-683C-149D3ADF8F5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B3D5A-14E7-7075-AB36-667ED33E434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6B246-EF6C-088C-45AA-0CACD9455EA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80931B-6189-963D-E4BA-9C43B79E15A0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ACA672D-7BF1-FF65-0A0C-CA8A9509D7E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C08218-2740-C28A-7737-F0C03403DB7E}"/>
              </a:ext>
            </a:extLst>
          </p:cNvPr>
          <p:cNvGrpSpPr/>
          <p:nvPr/>
        </p:nvGrpSpPr>
        <p:grpSpPr>
          <a:xfrm>
            <a:off x="7262600" y="1823234"/>
            <a:ext cx="2116434" cy="3869443"/>
            <a:chOff x="9724416" y="1823234"/>
            <a:chExt cx="2116434" cy="386944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1B94691-F5E2-6E16-7CAA-A55C24594538}"/>
                </a:ext>
              </a:extLst>
            </p:cNvPr>
            <p:cNvGrpSpPr/>
            <p:nvPr/>
          </p:nvGrpSpPr>
          <p:grpSpPr>
            <a:xfrm>
              <a:off x="9724416" y="2816795"/>
              <a:ext cx="2116434" cy="2875882"/>
              <a:chOff x="8759775" y="2816795"/>
              <a:chExt cx="2116434" cy="287588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426A3FD-87D3-BCCE-70BB-9DE783A50031}"/>
                  </a:ext>
                </a:extLst>
              </p:cNvPr>
              <p:cNvSpPr/>
              <p:nvPr/>
            </p:nvSpPr>
            <p:spPr>
              <a:xfrm>
                <a:off x="8759775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76F9D51-C248-D514-AFF9-A18FFF6A086F}"/>
                  </a:ext>
                </a:extLst>
              </p:cNvPr>
              <p:cNvGrpSpPr/>
              <p:nvPr/>
            </p:nvGrpSpPr>
            <p:grpSpPr>
              <a:xfrm>
                <a:off x="9349114" y="3853908"/>
                <a:ext cx="937757" cy="400828"/>
                <a:chOff x="9349114" y="3853908"/>
                <a:chExt cx="937757" cy="40082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F36AE75-28B8-E41A-FC9F-84A19F26A095}"/>
                    </a:ext>
                  </a:extLst>
                </p:cNvPr>
                <p:cNvSpPr txBox="1"/>
                <p:nvPr/>
              </p:nvSpPr>
              <p:spPr>
                <a:xfrm>
                  <a:off x="9349114" y="3853908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 err="1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커밋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1B493D77-A906-99A1-0DCB-1C7F567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8379" y="4254736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409CDD7C-6975-A678-234F-91202A3E3968}"/>
                </a:ext>
              </a:extLst>
            </p:cNvPr>
            <p:cNvGrpSpPr/>
            <p:nvPr/>
          </p:nvGrpSpPr>
          <p:grpSpPr>
            <a:xfrm>
              <a:off x="10344394" y="1823234"/>
              <a:ext cx="876477" cy="993561"/>
              <a:chOff x="6901602" y="2340297"/>
              <a:chExt cx="876477" cy="99356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6EB0BD-F086-E983-0679-8EE8CF717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41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1A7DAD64-DE5B-6A6B-2B3A-F40F85751B53}"/>
                  </a:ext>
                </a:extLst>
              </p:cNvPr>
              <p:cNvGrpSpPr/>
              <p:nvPr/>
            </p:nvGrpSpPr>
            <p:grpSpPr>
              <a:xfrm>
                <a:off x="6901602" y="2340297"/>
                <a:ext cx="876477" cy="873730"/>
                <a:chOff x="6901602" y="2340297"/>
                <a:chExt cx="876477" cy="873730"/>
              </a:xfrm>
            </p:grpSpPr>
            <p:sp>
              <p:nvSpPr>
                <p:cNvPr id="49" name="Oval 197">
                  <a:extLst>
                    <a:ext uri="{FF2B5EF4-FFF2-40B4-BE49-F238E27FC236}">
                      <a16:creationId xmlns:a16="http://schemas.microsoft.com/office/drawing/2014/main" id="{A1600B89-76CE-2C31-DA73-12114CC5F357}"/>
                    </a:ext>
                  </a:extLst>
                </p:cNvPr>
                <p:cNvSpPr/>
                <p:nvPr/>
              </p:nvSpPr>
              <p:spPr>
                <a:xfrm rot="5400000">
                  <a:off x="6902976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2" name="그래픽 11" descr="플래그 단색으로 채워진">
                  <a:extLst>
                    <a:ext uri="{FF2B5EF4-FFF2-40B4-BE49-F238E27FC236}">
                      <a16:creationId xmlns:a16="http://schemas.microsoft.com/office/drawing/2014/main" id="{E9132767-2D7F-8FD4-43CC-FF41EB237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1130" y="2518451"/>
                  <a:ext cx="517420" cy="5174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1F4E3-1244-0BF8-9591-DC60F59F339F}"/>
              </a:ext>
            </a:extLst>
          </p:cNvPr>
          <p:cNvGrpSpPr/>
          <p:nvPr/>
        </p:nvGrpSpPr>
        <p:grpSpPr>
          <a:xfrm>
            <a:off x="4801599" y="1823234"/>
            <a:ext cx="2116434" cy="3869443"/>
            <a:chOff x="2280432" y="1823234"/>
            <a:chExt cx="2116434" cy="386944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5681F3-1AAB-6C52-5FF5-FC7970D6730D}"/>
                </a:ext>
              </a:extLst>
            </p:cNvPr>
            <p:cNvGrpSpPr/>
            <p:nvPr/>
          </p:nvGrpSpPr>
          <p:grpSpPr>
            <a:xfrm>
              <a:off x="2280432" y="2816795"/>
              <a:ext cx="2116434" cy="2875882"/>
              <a:chOff x="1315791" y="2816795"/>
              <a:chExt cx="2116434" cy="28758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6E9DF2-CF6E-D22F-2C07-C2E465BAAF3D}"/>
                  </a:ext>
                </a:extLst>
              </p:cNvPr>
              <p:cNvSpPr/>
              <p:nvPr/>
            </p:nvSpPr>
            <p:spPr>
              <a:xfrm>
                <a:off x="1315791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D5E35FF-DA82-13CA-681F-5A96BAA32FEC}"/>
                  </a:ext>
                </a:extLst>
              </p:cNvPr>
              <p:cNvGrpSpPr/>
              <p:nvPr/>
            </p:nvGrpSpPr>
            <p:grpSpPr>
              <a:xfrm>
                <a:off x="1905130" y="3853908"/>
                <a:ext cx="937757" cy="400828"/>
                <a:chOff x="1905130" y="3810357"/>
                <a:chExt cx="937757" cy="40082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7E0B302-46BB-E4B6-0BF4-3AB9A7D6A514}"/>
                    </a:ext>
                  </a:extLst>
                </p:cNvPr>
                <p:cNvSpPr txBox="1"/>
                <p:nvPr/>
              </p:nvSpPr>
              <p:spPr>
                <a:xfrm>
                  <a:off x="1905130" y="3810357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코드 컨벤션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D6E0D01-500D-BFE0-9202-81E157239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95" y="4211185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1DAFF70C-D3D9-C626-7292-4323346FDD82}"/>
                </a:ext>
              </a:extLst>
            </p:cNvPr>
            <p:cNvGrpSpPr/>
            <p:nvPr/>
          </p:nvGrpSpPr>
          <p:grpSpPr>
            <a:xfrm>
              <a:off x="2900410" y="1823234"/>
              <a:ext cx="876477" cy="993561"/>
              <a:chOff x="1926244" y="2340297"/>
              <a:chExt cx="876477" cy="99356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8471EE7-47AB-D05C-A3BB-6377E3472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483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E27BDE6D-7F2C-6B02-0E8B-1E280EF53E65}"/>
                  </a:ext>
                </a:extLst>
              </p:cNvPr>
              <p:cNvGrpSpPr/>
              <p:nvPr/>
            </p:nvGrpSpPr>
            <p:grpSpPr>
              <a:xfrm>
                <a:off x="1926244" y="2340297"/>
                <a:ext cx="876477" cy="873730"/>
                <a:chOff x="1926244" y="2340297"/>
                <a:chExt cx="876477" cy="873730"/>
              </a:xfrm>
            </p:grpSpPr>
            <p:sp>
              <p:nvSpPr>
                <p:cNvPr id="19" name="Oval 197">
                  <a:extLst>
                    <a:ext uri="{FF2B5EF4-FFF2-40B4-BE49-F238E27FC236}">
                      <a16:creationId xmlns:a16="http://schemas.microsoft.com/office/drawing/2014/main" id="{EB497F34-8C33-3E31-38B9-C1AD50172FC0}"/>
                    </a:ext>
                  </a:extLst>
                </p:cNvPr>
                <p:cNvSpPr/>
                <p:nvPr/>
              </p:nvSpPr>
              <p:spPr>
                <a:xfrm rot="5400000">
                  <a:off x="1927618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72622174-DB4F-711D-E176-333A3A6EBE0B}"/>
                    </a:ext>
                  </a:extLst>
                </p:cNvPr>
                <p:cNvSpPr txBox="1"/>
                <p:nvPr/>
              </p:nvSpPr>
              <p:spPr>
                <a:xfrm>
                  <a:off x="2145673" y="2604288"/>
                  <a:ext cx="4376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0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Pretendard" panose="02000503000000020004" pitchFamily="50" charset="-127"/>
                    </a:rPr>
                    <a:t>&lt;/&gt;</a:t>
                  </a:r>
                  <a:endPara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14F32D-1EF7-98A9-5D85-FAA76F3F1296}"/>
              </a:ext>
            </a:extLst>
          </p:cNvPr>
          <p:cNvGrpSpPr/>
          <p:nvPr/>
        </p:nvGrpSpPr>
        <p:grpSpPr>
          <a:xfrm>
            <a:off x="9723600" y="1825200"/>
            <a:ext cx="2116434" cy="3869443"/>
            <a:chOff x="6002424" y="1823235"/>
            <a:chExt cx="2116434" cy="386944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3B2B71-1EBC-1141-63AA-99EC8FD24BF9}"/>
                </a:ext>
              </a:extLst>
            </p:cNvPr>
            <p:cNvGrpSpPr/>
            <p:nvPr/>
          </p:nvGrpSpPr>
          <p:grpSpPr>
            <a:xfrm>
              <a:off x="6002424" y="2816796"/>
              <a:ext cx="2116434" cy="2875882"/>
              <a:chOff x="5037783" y="2816796"/>
              <a:chExt cx="2116434" cy="2875882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8E9735E-A9CF-BE63-2B46-D517DD4C1F93}"/>
                  </a:ext>
                </a:extLst>
              </p:cNvPr>
              <p:cNvSpPr/>
              <p:nvPr/>
            </p:nvSpPr>
            <p:spPr>
              <a:xfrm>
                <a:off x="5037783" y="2816796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BF2D1A5-7B93-B6E7-E51F-B50944A1DFD4}"/>
                  </a:ext>
                </a:extLst>
              </p:cNvPr>
              <p:cNvGrpSpPr/>
              <p:nvPr/>
            </p:nvGrpSpPr>
            <p:grpSpPr>
              <a:xfrm>
                <a:off x="5627122" y="3853909"/>
                <a:ext cx="937757" cy="400828"/>
                <a:chOff x="5627122" y="3181534"/>
                <a:chExt cx="937757" cy="400828"/>
              </a:xfrm>
            </p:grpSpPr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4526E8A-DADD-6CB9-F07D-3D1921426333}"/>
                    </a:ext>
                  </a:extLst>
                </p:cNvPr>
                <p:cNvSpPr txBox="1"/>
                <p:nvPr/>
              </p:nvSpPr>
              <p:spPr>
                <a:xfrm>
                  <a:off x="5627122" y="3181534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이슈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FEED1200-D728-EA77-2F44-43C651051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6387" y="3582362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C76FE3CC-0CB3-EA35-F461-370CA5C5EAF3}"/>
                </a:ext>
              </a:extLst>
            </p:cNvPr>
            <p:cNvGrpSpPr/>
            <p:nvPr/>
          </p:nvGrpSpPr>
          <p:grpSpPr>
            <a:xfrm>
              <a:off x="6622402" y="1823235"/>
              <a:ext cx="876477" cy="993561"/>
              <a:chOff x="4413923" y="2340298"/>
              <a:chExt cx="876477" cy="99356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ED1CC4D9-50D0-8306-69F5-FA4FFB2BE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62" y="2919513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AE452261-4B29-D3F5-9FA9-D4871B5B2116}"/>
                  </a:ext>
                </a:extLst>
              </p:cNvPr>
              <p:cNvGrpSpPr/>
              <p:nvPr/>
            </p:nvGrpSpPr>
            <p:grpSpPr>
              <a:xfrm>
                <a:off x="4413923" y="2340298"/>
                <a:ext cx="876477" cy="873730"/>
                <a:chOff x="4413923" y="2340298"/>
                <a:chExt cx="876477" cy="873730"/>
              </a:xfrm>
            </p:grpSpPr>
            <p:sp>
              <p:nvSpPr>
                <p:cNvPr id="270" name="Oval 197">
                  <a:extLst>
                    <a:ext uri="{FF2B5EF4-FFF2-40B4-BE49-F238E27FC236}">
                      <a16:creationId xmlns:a16="http://schemas.microsoft.com/office/drawing/2014/main" id="{95F406D1-60B7-5B7C-D8A5-4D3105EE5DFF}"/>
                    </a:ext>
                  </a:extLst>
                </p:cNvPr>
                <p:cNvSpPr/>
                <p:nvPr/>
              </p:nvSpPr>
              <p:spPr>
                <a:xfrm rot="5400000">
                  <a:off x="4415297" y="2338924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4" name="그래픽 13" descr="불 켜기 단색으로 채워진">
                  <a:extLst>
                    <a:ext uri="{FF2B5EF4-FFF2-40B4-BE49-F238E27FC236}">
                      <a16:creationId xmlns:a16="http://schemas.microsoft.com/office/drawing/2014/main" id="{2B976609-AFBC-6555-E064-9E41B87DB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6276" y="2472291"/>
                  <a:ext cx="571769" cy="5717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018974-282A-2D10-4896-5AF58040A05C}"/>
              </a:ext>
            </a:extLst>
          </p:cNvPr>
          <p:cNvSpPr txBox="1"/>
          <p:nvPr/>
        </p:nvSpPr>
        <p:spPr>
          <a:xfrm>
            <a:off x="863266" y="2696964"/>
            <a:ext cx="3310608" cy="1562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컨벤션을 이용하여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협업을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진행하면서 생기는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불필요한 커뮤니케이션을 줄이고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원활한 작업 진행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3D43B-165D-58CD-5F66-DEF19EA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7FDF1A7-5748-1FF6-A9AC-3ADAEDA16C1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B373DC-CF5A-5F20-773D-913EACB7DA4D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9F37-5564-F75D-0CA5-7CAEFFD02AB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C3BD2-3E02-0CBB-B82C-FD11446A00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D1C301F-DD9A-672D-5D3A-7056D8262682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1B90C7-E01E-A9AD-76D6-3F4DCEB22466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6A46457A-3676-2F96-F5A5-A95EAC3760E4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Python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E86E0DC-0097-CC60-1673-97CA25AC6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8F3C35-ECD0-AC45-63FB-0F23B96459DE}"/>
              </a:ext>
            </a:extLst>
          </p:cNvPr>
          <p:cNvGrpSpPr/>
          <p:nvPr/>
        </p:nvGrpSpPr>
        <p:grpSpPr>
          <a:xfrm>
            <a:off x="6227337" y="3106244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C801C72-AD93-E43D-F95B-CDE4F5C1A748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최대 줄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클래스명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E410568-5B26-DF59-4A84-190AD0466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71B188-9762-D336-6B7A-8AD33917B21B}"/>
              </a:ext>
            </a:extLst>
          </p:cNvPr>
          <p:cNvGrpSpPr/>
          <p:nvPr/>
        </p:nvGrpSpPr>
        <p:grpSpPr>
          <a:xfrm>
            <a:off x="6227337" y="4571189"/>
            <a:ext cx="5304263" cy="401978"/>
            <a:chOff x="6227337" y="4571189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EFA173CE-E482-9B29-58A8-992A1A413F88}"/>
                </a:ext>
              </a:extLst>
            </p:cNvPr>
            <p:cNvSpPr txBox="1"/>
            <p:nvPr/>
          </p:nvSpPr>
          <p:spPr>
            <a:xfrm>
              <a:off x="6736263" y="4636307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Backend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C751795-4FEC-913C-4F42-E18331C6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4571189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9891EC-347C-F3F9-6034-F416A6E33F64}"/>
              </a:ext>
            </a:extLst>
          </p:cNvPr>
          <p:cNvGrpSpPr/>
          <p:nvPr/>
        </p:nvGrpSpPr>
        <p:grpSpPr>
          <a:xfrm>
            <a:off x="582788" y="1276268"/>
            <a:ext cx="4636911" cy="5234107"/>
            <a:chOff x="6831955" y="1205614"/>
            <a:chExt cx="4636911" cy="52341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9121EC-16DB-DCD0-872E-9CF715DF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955" y="1660989"/>
              <a:ext cx="4636911" cy="477873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15148-0365-AB51-662C-5D7B5B64377C}"/>
                </a:ext>
              </a:extLst>
            </p:cNvPr>
            <p:cNvSpPr txBox="1"/>
            <p:nvPr/>
          </p:nvSpPr>
          <p:spPr>
            <a:xfrm>
              <a:off x="6888108" y="1205614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Backend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9EF91-0AA4-E2AC-FE2B-2A4CD4F4AB6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E93656-6B41-81CF-81D8-0EF053D81C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305334C3-4411-D2B7-037A-C10AF566F2D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68A988-D10D-027C-E352-C04E83ED5556}"/>
              </a:ext>
            </a:extLst>
          </p:cNvPr>
          <p:cNvGrpSpPr/>
          <p:nvPr/>
        </p:nvGrpSpPr>
        <p:grpSpPr>
          <a:xfrm>
            <a:off x="6227337" y="3838717"/>
            <a:ext cx="5304263" cy="401978"/>
            <a:chOff x="6227337" y="2759866"/>
            <a:chExt cx="5304263" cy="401978"/>
          </a:xfrm>
        </p:grpSpPr>
        <p:sp>
          <p:nvSpPr>
            <p:cNvPr id="5" name="TextBox 44">
              <a:extLst>
                <a:ext uri="{FF2B5EF4-FFF2-40B4-BE49-F238E27FC236}">
                  <a16:creationId xmlns:a16="http://schemas.microsoft.com/office/drawing/2014/main" id="{D9216027-5718-BD13-AB0E-649AEA8E438E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정렬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줄바꿈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6" name="그래픽 45" descr="배지 체크 표시1 단색으로 채워진">
              <a:extLst>
                <a:ext uri="{FF2B5EF4-FFF2-40B4-BE49-F238E27FC236}">
                  <a16:creationId xmlns:a16="http://schemas.microsoft.com/office/drawing/2014/main" id="{1E501880-E07F-4B3B-AE0F-F737CD8E9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3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C039-CB4F-0009-11B6-DAEB1A4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6A8108F-1037-C878-6BF3-96A2D0FB9FB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03D37-44A4-1F82-2ECA-6BB0AA958C1C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C19E0F-B55C-F339-27BE-B8270F589B8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711E-7F93-D1E0-9CB3-B5B2E89BD3D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A472F-FE5A-E501-F9E0-42826769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2" y="1685608"/>
            <a:ext cx="5462498" cy="4091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0C330B-98F1-B2B6-122A-526F6B3A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49" y="1468579"/>
            <a:ext cx="4592840" cy="45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9FAFF6-FCA7-3DFB-E3FB-5A88ECB6A6E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21724E-B553-3522-5CB6-953E8960889F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92AB370-9DC2-DFF5-B560-7E64720A03C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2098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1677</Words>
  <Application>Microsoft Office PowerPoint</Application>
  <PresentationFormat>와이드스크린</PresentationFormat>
  <Paragraphs>330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Arial</vt:lpstr>
      <vt:lpstr>맑은 고딕</vt:lpstr>
      <vt:lpstr>Pretendard</vt:lpstr>
      <vt:lpstr>Pretendard ExtraBold</vt:lpstr>
      <vt:lpstr>Pretendard ExtraLight</vt:lpstr>
      <vt:lpstr>Pretendard Light</vt:lpstr>
      <vt:lpstr>Pretendard SemiBold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84</cp:revision>
  <dcterms:created xsi:type="dcterms:W3CDTF">2024-03-21T01:43:40Z</dcterms:created>
  <dcterms:modified xsi:type="dcterms:W3CDTF">2025-05-13T03:41:43Z</dcterms:modified>
  <cp:version/>
</cp:coreProperties>
</file>